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5" r:id="rId3"/>
  </p:sldMasterIdLst>
  <p:notesMasterIdLst>
    <p:notesMasterId r:id="rId20"/>
  </p:notesMasterIdLst>
  <p:sldIdLst>
    <p:sldId id="257" r:id="rId4"/>
    <p:sldId id="259" r:id="rId5"/>
    <p:sldId id="490" r:id="rId6"/>
    <p:sldId id="494" r:id="rId7"/>
    <p:sldId id="491" r:id="rId8"/>
    <p:sldId id="534" r:id="rId9"/>
    <p:sldId id="492" r:id="rId10"/>
    <p:sldId id="538" r:id="rId11"/>
    <p:sldId id="535" r:id="rId12"/>
    <p:sldId id="539" r:id="rId13"/>
    <p:sldId id="540" r:id="rId14"/>
    <p:sldId id="541" r:id="rId15"/>
    <p:sldId id="499" r:id="rId16"/>
    <p:sldId id="537" r:id="rId17"/>
    <p:sldId id="542" r:id="rId18"/>
    <p:sldId id="513"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70DF9-C251-406E-95B7-839C2E3FFD93}" type="datetimeFigureOut">
              <a:rPr lang="zh-CN" altLang="en-US" smtClean="0"/>
              <a:t>2024/10/17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9B1AD9-50C8-4C2E-8A08-D0B1FB3488F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CC44CC8-80CA-4952-873B-B90AFBB50FB4}"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45A4E60-635E-4E13-8D82-A39430DAB0E8}"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C103C8-0911-47CA-B5E2-B3906C8A84A0}"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849147" y="6382534"/>
            <a:ext cx="1093711" cy="369332"/>
          </a:xfrm>
          <a:prstGeom prst="rect">
            <a:avLst/>
          </a:prstGeom>
        </p:spPr>
        <p:txBody>
          <a:bodyPr lIns="91440" tIns="45720" rIns="91440" bIns="45720"/>
          <a:lstStyle/>
          <a:p>
            <a:pPr algn="ctr">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600">
                <a:solidFill>
                  <a:schemeClr val="tx1">
                    <a:lumMod val="65000"/>
                    <a:lumOff val="35000"/>
                  </a:schemeClr>
                </a:solidFill>
              </a:rPr>
              <a:t>‹#›</a:t>
            </a:fld>
            <a:r>
              <a:rPr lang="zh-CN" altLang="en-US" sz="1600" dirty="0">
                <a:solidFill>
                  <a:schemeClr val="tx1">
                    <a:lumMod val="65000"/>
                    <a:lumOff val="35000"/>
                  </a:schemeClr>
                </a:solidFill>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矩形 2"/>
          <p:cNvSpPr/>
          <p:nvPr userDrawn="1"/>
        </p:nvSpPr>
        <p:spPr>
          <a:xfrm>
            <a:off x="10330283" y="6529705"/>
            <a:ext cx="1033515" cy="296876"/>
          </a:xfrm>
          <a:prstGeom prst="rect">
            <a:avLst/>
          </a:prstGeom>
        </p:spPr>
        <p:txBody>
          <a:bodyPr wrap="square">
            <a:spAutoFit/>
          </a:bodyPr>
          <a:lstStyle/>
          <a:p>
            <a:pPr defTabSz="1219200"/>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模板下载：</a:t>
            </a:r>
            <a:r>
              <a:rPr lang="en-US" altLang="zh-CN" sz="135" dirty="0">
                <a:solidFill>
                  <a:prstClr val="white"/>
                </a:solidFill>
                <a:latin typeface="Calibri" panose="020F0502020204030204"/>
                <a:ea typeface="宋体" panose="02010600030101010101" pitchFamily="2" charset="-122"/>
              </a:rPr>
              <a:t>www.1ppt.com/moban/     </a:t>
            </a:r>
            <a:r>
              <a:rPr lang="zh-CN" altLang="en-US" sz="135" dirty="0">
                <a:solidFill>
                  <a:prstClr val="white"/>
                </a:solidFill>
                <a:latin typeface="Calibri" panose="020F0502020204030204"/>
                <a:ea typeface="宋体" panose="02010600030101010101" pitchFamily="2" charset="-122"/>
              </a:rPr>
              <a:t>行业</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www.1ppt.com/hangye/ </a:t>
            </a:r>
          </a:p>
          <a:p>
            <a:pPr defTabSz="1219200"/>
            <a:r>
              <a:rPr lang="zh-CN" altLang="en-US" sz="135" dirty="0">
                <a:solidFill>
                  <a:prstClr val="white"/>
                </a:solidFill>
                <a:latin typeface="Calibri" panose="020F0502020204030204"/>
                <a:ea typeface="宋体" panose="02010600030101010101" pitchFamily="2" charset="-122"/>
              </a:rPr>
              <a:t>节日</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www.1ppt.com/jieri/           PPT</a:t>
            </a:r>
            <a:r>
              <a:rPr lang="zh-CN" altLang="en-US" sz="135" dirty="0">
                <a:solidFill>
                  <a:prstClr val="white"/>
                </a:solidFill>
                <a:latin typeface="Calibri" panose="020F0502020204030204"/>
                <a:ea typeface="宋体" panose="02010600030101010101" pitchFamily="2" charset="-122"/>
              </a:rPr>
              <a:t>素材下载：</a:t>
            </a:r>
            <a:r>
              <a:rPr lang="en-US" altLang="zh-CN" sz="135" dirty="0">
                <a:solidFill>
                  <a:prstClr val="white"/>
                </a:solidFill>
                <a:latin typeface="Calibri" panose="020F0502020204030204"/>
                <a:ea typeface="宋体" panose="02010600030101010101" pitchFamily="2" charset="-122"/>
              </a:rPr>
              <a:t>www.1ppt.com/sucai/</a:t>
            </a:r>
          </a:p>
          <a:p>
            <a:pPr defTabSz="1219200"/>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背景图片：</a:t>
            </a:r>
            <a:r>
              <a:rPr lang="en-US" altLang="zh-CN" sz="135" dirty="0">
                <a:solidFill>
                  <a:prstClr val="white"/>
                </a:solidFill>
                <a:latin typeface="Calibri" panose="020F0502020204030204"/>
                <a:ea typeface="宋体" panose="02010600030101010101" pitchFamily="2" charset="-122"/>
              </a:rPr>
              <a:t>www.1ppt.com/beijing/      PPT</a:t>
            </a:r>
            <a:r>
              <a:rPr lang="zh-CN" altLang="en-US" sz="135" dirty="0">
                <a:solidFill>
                  <a:prstClr val="white"/>
                </a:solidFill>
                <a:latin typeface="Calibri" panose="020F0502020204030204"/>
                <a:ea typeface="宋体" panose="02010600030101010101" pitchFamily="2" charset="-122"/>
              </a:rPr>
              <a:t>图表下载：</a:t>
            </a:r>
            <a:r>
              <a:rPr lang="en-US" altLang="zh-CN" sz="135" dirty="0">
                <a:solidFill>
                  <a:prstClr val="white"/>
                </a:solidFill>
                <a:latin typeface="Calibri" panose="020F0502020204030204"/>
                <a:ea typeface="宋体" panose="02010600030101010101" pitchFamily="2" charset="-122"/>
              </a:rPr>
              <a:t>www.1ppt.com/tubiao/      </a:t>
            </a:r>
          </a:p>
          <a:p>
            <a:pPr defTabSz="1219200"/>
            <a:r>
              <a:rPr lang="zh-CN" altLang="en-US" sz="135" dirty="0">
                <a:solidFill>
                  <a:prstClr val="white"/>
                </a:solidFill>
                <a:latin typeface="Calibri" panose="020F0502020204030204"/>
                <a:ea typeface="宋体" panose="02010600030101010101" pitchFamily="2" charset="-122"/>
              </a:rPr>
              <a:t>优秀</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下载：</a:t>
            </a:r>
            <a:r>
              <a:rPr lang="en-US" altLang="zh-CN" sz="135" dirty="0">
                <a:solidFill>
                  <a:prstClr val="white"/>
                </a:solidFill>
                <a:latin typeface="Calibri" panose="020F0502020204030204"/>
                <a:ea typeface="宋体" panose="02010600030101010101" pitchFamily="2" charset="-122"/>
              </a:rPr>
              <a:t>www.1ppt.com/xiazai/        PPT</a:t>
            </a:r>
            <a:r>
              <a:rPr lang="zh-CN" altLang="en-US" sz="135" dirty="0">
                <a:solidFill>
                  <a:prstClr val="white"/>
                </a:solidFill>
                <a:latin typeface="Calibri" panose="020F0502020204030204"/>
                <a:ea typeface="宋体" panose="02010600030101010101" pitchFamily="2" charset="-122"/>
              </a:rPr>
              <a:t>教程： </a:t>
            </a:r>
            <a:r>
              <a:rPr lang="en-US" altLang="zh-CN" sz="135" dirty="0">
                <a:solidFill>
                  <a:prstClr val="white"/>
                </a:solidFill>
                <a:latin typeface="Calibri" panose="020F0502020204030204"/>
                <a:ea typeface="宋体" panose="02010600030101010101" pitchFamily="2" charset="-122"/>
              </a:rPr>
              <a:t>www.1ppt.com/powerpoint/      </a:t>
            </a:r>
          </a:p>
          <a:p>
            <a:pPr defTabSz="1219200"/>
            <a:r>
              <a:rPr lang="en-US" altLang="zh-CN" sz="135" dirty="0">
                <a:solidFill>
                  <a:prstClr val="white"/>
                </a:solidFill>
                <a:latin typeface="Calibri" panose="020F0502020204030204"/>
                <a:ea typeface="宋体" panose="02010600030101010101" pitchFamily="2" charset="-122"/>
              </a:rPr>
              <a:t>Word</a:t>
            </a:r>
            <a:r>
              <a:rPr lang="zh-CN" altLang="en-US" sz="135" dirty="0">
                <a:solidFill>
                  <a:prstClr val="white"/>
                </a:solidFill>
                <a:latin typeface="Calibri" panose="020F0502020204030204"/>
                <a:ea typeface="宋体" panose="02010600030101010101" pitchFamily="2" charset="-122"/>
              </a:rPr>
              <a:t>教程： </a:t>
            </a:r>
            <a:r>
              <a:rPr lang="en-US" altLang="zh-CN" sz="135" dirty="0">
                <a:solidFill>
                  <a:prstClr val="white"/>
                </a:solidFill>
                <a:latin typeface="Calibri" panose="020F0502020204030204"/>
                <a:ea typeface="宋体" panose="02010600030101010101" pitchFamily="2" charset="-122"/>
              </a:rPr>
              <a:t>www.1ppt.com/word/              Excel</a:t>
            </a:r>
            <a:r>
              <a:rPr lang="zh-CN" altLang="en-US" sz="135" dirty="0">
                <a:solidFill>
                  <a:prstClr val="white"/>
                </a:solidFill>
                <a:latin typeface="Calibri" panose="020F0502020204030204"/>
                <a:ea typeface="宋体" panose="02010600030101010101" pitchFamily="2" charset="-122"/>
              </a:rPr>
              <a:t>教程：</a:t>
            </a:r>
            <a:r>
              <a:rPr lang="en-US" altLang="zh-CN" sz="135" dirty="0">
                <a:solidFill>
                  <a:prstClr val="white"/>
                </a:solidFill>
                <a:latin typeface="Calibri" panose="020F0502020204030204"/>
                <a:ea typeface="宋体" panose="02010600030101010101" pitchFamily="2" charset="-122"/>
              </a:rPr>
              <a:t>www.1ppt.com/excel/  </a:t>
            </a:r>
          </a:p>
          <a:p>
            <a:pPr defTabSz="1219200"/>
            <a:r>
              <a:rPr lang="zh-CN" altLang="en-US" sz="135" dirty="0">
                <a:solidFill>
                  <a:prstClr val="white"/>
                </a:solidFill>
                <a:latin typeface="Calibri" panose="020F0502020204030204"/>
                <a:ea typeface="宋体" panose="02010600030101010101" pitchFamily="2" charset="-122"/>
              </a:rPr>
              <a:t>资料下载：</a:t>
            </a:r>
            <a:r>
              <a:rPr lang="en-US" altLang="zh-CN" sz="135" dirty="0">
                <a:solidFill>
                  <a:prstClr val="white"/>
                </a:solidFill>
                <a:latin typeface="Calibri" panose="020F0502020204030204"/>
                <a:ea typeface="宋体" panose="02010600030101010101" pitchFamily="2" charset="-122"/>
              </a:rPr>
              <a:t>www.1ppt.com/ziliao/                PPT</a:t>
            </a:r>
            <a:r>
              <a:rPr lang="zh-CN" altLang="en-US" sz="135" dirty="0">
                <a:solidFill>
                  <a:prstClr val="white"/>
                </a:solidFill>
                <a:latin typeface="Calibri" panose="020F0502020204030204"/>
                <a:ea typeface="宋体" panose="02010600030101010101" pitchFamily="2" charset="-122"/>
              </a:rPr>
              <a:t>课件下载：</a:t>
            </a:r>
            <a:r>
              <a:rPr lang="en-US" altLang="zh-CN" sz="135" dirty="0">
                <a:solidFill>
                  <a:prstClr val="white"/>
                </a:solidFill>
                <a:latin typeface="Calibri" panose="020F0502020204030204"/>
                <a:ea typeface="宋体" panose="02010600030101010101" pitchFamily="2" charset="-122"/>
              </a:rPr>
              <a:t>www.1ppt.com/kejian/ </a:t>
            </a:r>
          </a:p>
          <a:p>
            <a:pPr defTabSz="1219200"/>
            <a:r>
              <a:rPr lang="zh-CN" altLang="en-US" sz="135" dirty="0">
                <a:solidFill>
                  <a:prstClr val="white"/>
                </a:solidFill>
                <a:latin typeface="Calibri" panose="020F0502020204030204"/>
                <a:ea typeface="宋体" panose="02010600030101010101" pitchFamily="2" charset="-122"/>
              </a:rPr>
              <a:t>范文下载：</a:t>
            </a:r>
            <a:r>
              <a:rPr lang="en-US" altLang="zh-CN" sz="135" dirty="0">
                <a:solidFill>
                  <a:prstClr val="white"/>
                </a:solidFill>
                <a:latin typeface="Calibri" panose="020F0502020204030204"/>
                <a:ea typeface="宋体" panose="02010600030101010101" pitchFamily="2" charset="-122"/>
              </a:rPr>
              <a:t>www.1ppt.com/fanwen/             </a:t>
            </a:r>
            <a:r>
              <a:rPr lang="zh-CN" altLang="en-US" sz="135" dirty="0">
                <a:solidFill>
                  <a:prstClr val="white"/>
                </a:solidFill>
                <a:latin typeface="Calibri" panose="020F0502020204030204"/>
                <a:ea typeface="宋体" panose="02010600030101010101" pitchFamily="2" charset="-122"/>
              </a:rPr>
              <a:t>试卷下载：</a:t>
            </a:r>
            <a:r>
              <a:rPr lang="en-US" altLang="zh-CN" sz="135" dirty="0">
                <a:solidFill>
                  <a:prstClr val="white"/>
                </a:solidFill>
                <a:latin typeface="Calibri" panose="020F0502020204030204"/>
                <a:ea typeface="宋体" panose="02010600030101010101" pitchFamily="2" charset="-122"/>
              </a:rPr>
              <a:t>www.1ppt.com/shiti/  </a:t>
            </a:r>
          </a:p>
          <a:p>
            <a:pPr defTabSz="1219200"/>
            <a:r>
              <a:rPr lang="zh-CN" altLang="en-US" sz="135" dirty="0">
                <a:solidFill>
                  <a:prstClr val="white"/>
                </a:solidFill>
                <a:latin typeface="Calibri" panose="020F0502020204030204"/>
                <a:ea typeface="宋体" panose="02010600030101010101" pitchFamily="2" charset="-122"/>
              </a:rPr>
              <a:t>教案下载：</a:t>
            </a:r>
            <a:r>
              <a:rPr lang="en-US" altLang="zh-CN" sz="135" dirty="0">
                <a:solidFill>
                  <a:prstClr val="white"/>
                </a:solidFill>
                <a:latin typeface="Calibri" panose="020F0502020204030204"/>
                <a:ea typeface="宋体" panose="02010600030101010101" pitchFamily="2" charset="-122"/>
              </a:rPr>
              <a:t>www.1ppt.com/jiaoan/        </a:t>
            </a:r>
          </a:p>
          <a:p>
            <a:pPr defTabSz="1219200"/>
            <a:r>
              <a:rPr lang="zh-CN" altLang="en-US" sz="135" dirty="0">
                <a:solidFill>
                  <a:prstClr val="white"/>
                </a:solidFill>
                <a:latin typeface="Calibri" panose="020F0502020204030204"/>
                <a:ea typeface="宋体" panose="02010600030101010101" pitchFamily="2" charset="-122"/>
              </a:rPr>
              <a:t>字体下载：</a:t>
            </a:r>
            <a:r>
              <a:rPr lang="en-US" altLang="zh-CN" sz="135" dirty="0">
                <a:solidFill>
                  <a:prstClr val="white"/>
                </a:solidFill>
                <a:latin typeface="Calibri" panose="020F0502020204030204"/>
                <a:ea typeface="宋体" panose="02010600030101010101" pitchFamily="2" charset="-122"/>
              </a:rPr>
              <a:t>www.1ppt.com/ziti/</a:t>
            </a:r>
          </a:p>
          <a:p>
            <a:pPr defTabSz="1219200"/>
            <a:r>
              <a:rPr lang="en-US" altLang="zh-CN" sz="135" dirty="0">
                <a:solidFill>
                  <a:prstClr val="white"/>
                </a:solidFill>
                <a:latin typeface="Calibri" panose="020F0502020204030204"/>
                <a:ea typeface="宋体" panose="02010600030101010101" pitchFamily="2" charset="-122"/>
              </a:rPr>
              <a:t> </a:t>
            </a:r>
            <a:endParaRPr lang="zh-CN" altLang="en-US" sz="135"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CC44CC8-80CA-4952-873B-B90AFBB50FB4}"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717B491-F125-4D81-8C98-61C6C51FA30D}"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3F7005F-A24C-42F9-9BF0-25098C4588A1}"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02465BC-A300-42AE-8558-568B763D02D3}" type="datetime1">
              <a:rPr lang="zh-CN" altLang="en-US" smtClean="0"/>
              <a:t>2024/10/17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717B491-F125-4D81-8C98-61C6C51FA30D}"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D868002-C763-4DF7-95ED-8B866BE4A074}" type="datetime1">
              <a:rPr lang="zh-CN" altLang="en-US" smtClean="0"/>
              <a:t>2024/10/17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0394F6C-55F4-4777-963D-798C8AE4F1C3}" type="datetime1">
              <a:rPr lang="zh-CN" altLang="en-US" smtClean="0"/>
              <a:t>2024/10/17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59F21C-9FEC-4B55-A8F6-C068DD38E4DF}" type="datetime1">
              <a:rPr lang="zh-CN" altLang="en-US" smtClean="0"/>
              <a:t>2024/10/17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421F256-3E5B-45FD-93C3-34F1247DF4C6}" type="datetime1">
              <a:rPr lang="zh-CN" altLang="en-US" smtClean="0"/>
              <a:t>2024/10/17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6EA6458-0DEF-434E-94B6-F60BDE3954B8}" type="datetime1">
              <a:rPr lang="zh-CN" altLang="en-US" smtClean="0"/>
              <a:t>2024/10/17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45A4E60-635E-4E13-8D82-A39430DAB0E8}"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C103C8-0911-47CA-B5E2-B3906C8A84A0}"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3F7005F-A24C-42F9-9BF0-25098C4588A1}"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02465BC-A300-42AE-8558-568B763D02D3}" type="datetime1">
              <a:rPr lang="zh-CN" altLang="en-US" smtClean="0"/>
              <a:t>2024/10/17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D868002-C763-4DF7-95ED-8B866BE4A074}" type="datetime1">
              <a:rPr lang="zh-CN" altLang="en-US" smtClean="0"/>
              <a:t>2024/10/17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0394F6C-55F4-4777-963D-798C8AE4F1C3}" type="datetime1">
              <a:rPr lang="zh-CN" altLang="en-US" smtClean="0"/>
              <a:t>2024/10/17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59F21C-9FEC-4B55-A8F6-C068DD38E4DF}" type="datetime1">
              <a:rPr lang="zh-CN" altLang="en-US" smtClean="0"/>
              <a:t>2024/10/17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421F256-3E5B-45FD-93C3-34F1247DF4C6}" type="datetime1">
              <a:rPr lang="zh-CN" altLang="en-US" smtClean="0"/>
              <a:t>2024/10/17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6EA6458-0DEF-434E-94B6-F60BDE3954B8}" type="datetime1">
              <a:rPr lang="zh-CN" altLang="en-US" smtClean="0"/>
              <a:t>2024/10/17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DC6C1-F302-4436-8113-19B51CEF8A70}" type="datetime1">
              <a:rPr lang="zh-CN" altLang="en-US" smtClean="0"/>
              <a:t>2024/10/17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B4473-E3CC-40DB-A77B-8A1A919B8C8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dt="0"/>
  <p:txStyles>
    <p:title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6870" indent="-356870" algn="just" defTabSz="914400"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6870" indent="-35687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DC6C1-F302-4436-8113-19B51CEF8A70}" type="datetime1">
              <a:rPr lang="zh-CN" altLang="en-US" smtClean="0"/>
              <a:t>2024/10/17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B4473-E3CC-40DB-A77B-8A1A919B8C8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xml"/><Relationship Id="rId7"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tags" Target="../tags/tag7.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11026" b="11026"/>
          <a:stretch>
            <a:fillRect/>
          </a:stretch>
        </p:blipFill>
        <p:spPr>
          <a:xfrm>
            <a:off x="0" y="-1"/>
            <a:ext cx="12191999" cy="3911142"/>
          </a:xfrm>
          <a:prstGeom prst="rect">
            <a:avLst/>
          </a:prstGeom>
        </p:spPr>
      </p:pic>
      <p:sp>
        <p:nvSpPr>
          <p:cNvPr id="6" name="文本占位符 3"/>
          <p:cNvSpPr txBox="1"/>
          <p:nvPr/>
        </p:nvSpPr>
        <p:spPr>
          <a:xfrm>
            <a:off x="511175" y="4212590"/>
            <a:ext cx="11010900"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990100"/>
                </a:solidFill>
              </a:rPr>
              <a:t>银行排队系统的设计</a:t>
            </a:r>
            <a:endPar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7243" y="6326879"/>
            <a:ext cx="1279907" cy="307793"/>
          </a:xfrm>
          <a:prstGeom prst="rect">
            <a:avLst/>
          </a:prstGeom>
        </p:spPr>
      </p:pic>
      <p:sp>
        <p:nvSpPr>
          <p:cNvPr id="3" name="文本框 2"/>
          <p:cNvSpPr txBox="1"/>
          <p:nvPr/>
        </p:nvSpPr>
        <p:spPr>
          <a:xfrm>
            <a:off x="656656" y="5243264"/>
            <a:ext cx="2055013" cy="1200329"/>
          </a:xfrm>
          <a:prstGeom prst="rect">
            <a:avLst/>
          </a:prstGeom>
          <a:noFill/>
        </p:spPr>
        <p:txBody>
          <a:bodyPr wrap="square" rtlCol="0">
            <a:spAutoFit/>
          </a:bodyPr>
          <a:lstStyle/>
          <a:p>
            <a:r>
              <a:rPr lang="zh-CN" altLang="en-US" dirty="0"/>
              <a:t>张嘉麟</a:t>
            </a:r>
            <a:r>
              <a:rPr lang="en-US" altLang="zh-CN" dirty="0"/>
              <a:t> 2352595</a:t>
            </a:r>
            <a:endParaRPr lang="zh-CN" altLang="en-US" dirty="0"/>
          </a:p>
          <a:p>
            <a:r>
              <a:rPr lang="zh-CN" altLang="en-US" dirty="0"/>
              <a:t>魏余昊</a:t>
            </a:r>
            <a:r>
              <a:rPr lang="en-US" altLang="zh-CN" dirty="0"/>
              <a:t> 2353242</a:t>
            </a:r>
            <a:endParaRPr lang="zh-CN" altLang="en-US" dirty="0"/>
          </a:p>
          <a:p>
            <a:r>
              <a:rPr lang="zh-CN" altLang="en-US" dirty="0"/>
              <a:t>周灵菲</a:t>
            </a:r>
            <a:r>
              <a:rPr lang="en-US" altLang="zh-CN" dirty="0"/>
              <a:t> 2352570</a:t>
            </a:r>
            <a:endParaRPr lang="zh-CN" altLang="en-US" dirty="0"/>
          </a:p>
          <a:p>
            <a:endParaRPr lang="en-US" altLang="zh-CN" dirty="0"/>
          </a:p>
        </p:txBody>
      </p:sp>
      <p:sp>
        <p:nvSpPr>
          <p:cNvPr id="8" name="文本框 7">
            <a:extLst>
              <a:ext uri="{FF2B5EF4-FFF2-40B4-BE49-F238E27FC236}">
                <a16:creationId xmlns:a16="http://schemas.microsoft.com/office/drawing/2014/main" id="{B1FD695A-C3A5-9C2F-298F-663EC2AE7FDF}"/>
              </a:ext>
            </a:extLst>
          </p:cNvPr>
          <p:cNvSpPr txBox="1"/>
          <p:nvPr/>
        </p:nvSpPr>
        <p:spPr>
          <a:xfrm>
            <a:off x="2965998" y="5243264"/>
            <a:ext cx="6101254" cy="923330"/>
          </a:xfrm>
          <a:prstGeom prst="rect">
            <a:avLst/>
          </a:prstGeom>
          <a:noFill/>
        </p:spPr>
        <p:txBody>
          <a:bodyPr wrap="square">
            <a:spAutoFit/>
          </a:bodyPr>
          <a:lstStyle/>
          <a:p>
            <a:r>
              <a:rPr lang="zh-CN" altLang="en-US" dirty="0"/>
              <a:t>杜泉睿</a:t>
            </a:r>
            <a:r>
              <a:rPr lang="en-US" altLang="zh-CN" dirty="0"/>
              <a:t> 2352351</a:t>
            </a:r>
            <a:endParaRPr lang="zh-CN" altLang="en-US" dirty="0"/>
          </a:p>
          <a:p>
            <a:r>
              <a:rPr lang="zh-CN" altLang="en-US" dirty="0"/>
              <a:t>魏嘉泽</a:t>
            </a:r>
            <a:r>
              <a:rPr lang="en-US" altLang="zh-CN" dirty="0"/>
              <a:t> 2353940</a:t>
            </a:r>
            <a:endParaRPr lang="zh-CN" altLang="en-US" dirty="0"/>
          </a:p>
          <a:p>
            <a:r>
              <a:rPr lang="zh-CN" altLang="en-US" dirty="0"/>
              <a:t>刘艺</a:t>
            </a:r>
            <a:r>
              <a:rPr lang="en-US" altLang="zh-CN" dirty="0"/>
              <a:t> 2351305</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8560" b="28560"/>
          <a:stretch>
            <a:fillRect/>
          </a:stretch>
        </p:blipFill>
        <p:spPr>
          <a:xfrm>
            <a:off x="0" y="0"/>
            <a:ext cx="12191999" cy="3911141"/>
          </a:xfrm>
          <a:prstGeom prst="rect">
            <a:avLst/>
          </a:prstGeom>
        </p:spPr>
      </p:pic>
      <p:sp>
        <p:nvSpPr>
          <p:cNvPr id="6" name="文本占位符 12"/>
          <p:cNvSpPr txBox="1"/>
          <p:nvPr/>
        </p:nvSpPr>
        <p:spPr>
          <a:xfrm>
            <a:off x="1365587" y="4211122"/>
            <a:ext cx="2282014" cy="2646878"/>
          </a:xfrm>
          <a:prstGeom prst="rect">
            <a:avLst/>
          </a:prstGeom>
        </p:spPr>
        <p:txBody>
          <a:bodyPr vert="horz" wrap="none"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6600" b="1" kern="1200" spc="0" baseline="0" dirty="0">
                <a:ln w="19050">
                  <a:gradFill>
                    <a:gsLst>
                      <a:gs pos="23000">
                        <a:schemeClr val="bg1"/>
                      </a:gs>
                      <a:gs pos="56000">
                        <a:schemeClr val="bg1">
                          <a:alpha val="0"/>
                        </a:schemeClr>
                      </a:gs>
                      <a:gs pos="100000">
                        <a:schemeClr val="bg1">
                          <a:alpha val="0"/>
                        </a:schemeClr>
                      </a:gs>
                    </a:gsLst>
                    <a:lin ang="5400000" scaled="1"/>
                  </a:gradFill>
                </a:ln>
                <a:gradFill>
                  <a:gsLst>
                    <a:gs pos="0">
                      <a:schemeClr val="accent1"/>
                    </a:gs>
                    <a:gs pos="100000">
                      <a:schemeClr val="accent1">
                        <a:lumMod val="75000"/>
                      </a:schemeClr>
                    </a:gs>
                  </a:gsLst>
                  <a:lin ang="5400000" scaled="1"/>
                </a:gradFill>
                <a:effectLst>
                  <a:outerShdw blurRad="50800" dist="38100" dir="2700000" algn="tl" rotWithShape="0">
                    <a:prstClr val="black">
                      <a:alpha val="40000"/>
                    </a:prst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600" b="1" i="0" u="none" strike="noStrike" kern="1200" cap="none" spc="0" normalizeH="0" baseline="0" noProof="0" dirty="0">
                <a:ln w="19050">
                  <a:gradFill>
                    <a:gsLst>
                      <a:gs pos="23000">
                        <a:prstClr val="white"/>
                      </a:gs>
                      <a:gs pos="56000">
                        <a:prstClr val="white">
                          <a:alpha val="0"/>
                        </a:prstClr>
                      </a:gs>
                      <a:gs pos="100000">
                        <a:prstClr val="white">
                          <a:alpha val="0"/>
                        </a:prstClr>
                      </a:gs>
                    </a:gsLst>
                    <a:lin ang="5400000" scaled="1"/>
                  </a:gradFill>
                </a:ln>
                <a:solidFill>
                  <a:srgbClr val="990100"/>
                </a:solidFill>
                <a:effectLst>
                  <a:outerShdw blurRad="50800" dist="38100" dir="2700000" algn="tl" rotWithShape="0">
                    <a:prstClr val="black">
                      <a:alpha val="40000"/>
                    </a:prstClr>
                  </a:outerShdw>
                </a:effectLst>
                <a:uLnTx/>
                <a:uFillTx/>
                <a:latin typeface="Arial Black" panose="020B0A04020102020204" pitchFamily="34" charset="0"/>
                <a:ea typeface="微软雅黑" panose="020B0503020204020204" pitchFamily="34" charset="-122"/>
                <a:cs typeface="+mn-ea"/>
                <a:sym typeface="+mn-lt"/>
              </a:rPr>
              <a:t>04</a:t>
            </a:r>
          </a:p>
        </p:txBody>
      </p:sp>
      <p:sp>
        <p:nvSpPr>
          <p:cNvPr id="8" name="矩形 7"/>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4293852" y="4746170"/>
            <a:ext cx="6424116"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存储结构</a:t>
            </a:r>
          </a:p>
        </p:txBody>
      </p:sp>
      <p:cxnSp>
        <p:nvCxnSpPr>
          <p:cNvPr id="14" name="直接连接符 13"/>
          <p:cNvCxnSpPr/>
          <p:nvPr/>
        </p:nvCxnSpPr>
        <p:spPr>
          <a:xfrm>
            <a:off x="4467069" y="5722160"/>
            <a:ext cx="3354070" cy="0"/>
          </a:xfrm>
          <a:prstGeom prst="line">
            <a:avLst/>
          </a:prstGeom>
          <a:ln>
            <a:solidFill>
              <a:srgbClr val="9901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双向链表</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graphicFrame>
        <p:nvGraphicFramePr>
          <p:cNvPr id="2" name="表格 1"/>
          <p:cNvGraphicFramePr/>
          <p:nvPr>
            <p:custDataLst>
              <p:tags r:id="rId1"/>
            </p:custDataLst>
          </p:nvPr>
        </p:nvGraphicFramePr>
        <p:xfrm>
          <a:off x="1106170" y="1209040"/>
          <a:ext cx="9377680" cy="4167378"/>
        </p:xfrm>
        <a:graphic>
          <a:graphicData uri="http://schemas.openxmlformats.org/drawingml/2006/table">
            <a:tbl>
              <a:tblPr firstRow="1" bandRow="1">
                <a:tableStyleId>{5C22544A-7EE6-4342-B048-85BDC9FD1C3A}</a:tableStyleId>
              </a:tblPr>
              <a:tblGrid>
                <a:gridCol w="4688840">
                  <a:extLst>
                    <a:ext uri="{9D8B030D-6E8A-4147-A177-3AD203B41FA5}">
                      <a16:colId xmlns:a16="http://schemas.microsoft.com/office/drawing/2014/main" val="20000"/>
                    </a:ext>
                  </a:extLst>
                </a:gridCol>
                <a:gridCol w="4688840">
                  <a:extLst>
                    <a:ext uri="{9D8B030D-6E8A-4147-A177-3AD203B41FA5}">
                      <a16:colId xmlns:a16="http://schemas.microsoft.com/office/drawing/2014/main" val="20001"/>
                    </a:ext>
                  </a:extLst>
                </a:gridCol>
              </a:tblGrid>
              <a:tr h="381000">
                <a:tc>
                  <a:txBody>
                    <a:bodyPr/>
                    <a:lstStyle/>
                    <a:p>
                      <a:pPr>
                        <a:buNone/>
                      </a:pPr>
                      <a:r>
                        <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链表链接</a:t>
                      </a:r>
                    </a:p>
                  </a:txBody>
                  <a:tcPr/>
                </a:tc>
                <a:tc>
                  <a:txBody>
                    <a:bodyPr/>
                    <a:lstStyle/>
                    <a:p>
                      <a:pPr>
                        <a:buNone/>
                      </a:pPr>
                      <a:r>
                        <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链表结点内容</a:t>
                      </a:r>
                    </a:p>
                  </a:txBody>
                  <a:tcPr/>
                </a:tc>
                <a:extLst>
                  <a:ext uri="{0D108BD9-81ED-4DB2-BD59-A6C34878D82A}">
                    <a16:rowId xmlns:a16="http://schemas.microsoft.com/office/drawing/2014/main" val="10000"/>
                  </a:ext>
                </a:extLst>
              </a:tr>
              <a:tr h="381000">
                <a:tc>
                  <a:txBody>
                    <a:bodyPr/>
                    <a:lstStyle/>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class Node {</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friend class Queue;</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private:</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Customer* data;       // 节点存储的客户数据</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Node* prev;           // 前一个节点指针</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Node* next;           // 后一个节点指针</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 构造函数</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Node(Customer* data) : data(data), prev(nullptr), next(nullptr) {}</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endParaRPr lang="zh-CN" altLang="en-US"/>
                    </a:p>
                  </a:txBody>
                  <a:tcPr/>
                </a:tc>
                <a:tc>
                  <a:txBody>
                    <a:bodyPr/>
                    <a:lstStyle/>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lass Customer {</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public:</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string id;       // 客户ID</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string name;     // 客户姓名</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int priority;    // 优先级（对于VIP客户来说更高）</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endParaRPr lang="zh-CN" altLang="en-US"/>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3287036" cy="632522"/>
            <a:chOff x="513139" y="331796"/>
            <a:chExt cx="3287036" cy="632522"/>
          </a:xfrm>
        </p:grpSpPr>
        <p:sp>
          <p:nvSpPr>
            <p:cNvPr id="28" name="文本框 27"/>
            <p:cNvSpPr txBox="1"/>
            <p:nvPr/>
          </p:nvSpPr>
          <p:spPr>
            <a:xfrm>
              <a:off x="1178895" y="380753"/>
              <a:ext cx="26212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双向链表优点</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graphicFrame>
        <p:nvGraphicFramePr>
          <p:cNvPr id="12" name="表格 11"/>
          <p:cNvGraphicFramePr/>
          <p:nvPr>
            <p:custDataLst>
              <p:tags r:id="rId1"/>
            </p:custDataLst>
          </p:nvPr>
        </p:nvGraphicFramePr>
        <p:xfrm>
          <a:off x="457200" y="1738630"/>
          <a:ext cx="11277600" cy="3449955"/>
        </p:xfrm>
        <a:graphic>
          <a:graphicData uri="http://schemas.openxmlformats.org/drawingml/2006/table">
            <a:tbl>
              <a:tblPr firstRow="1" bandRow="1">
                <a:tableStyleId>{5C22544A-7EE6-4342-B048-85BDC9FD1C3A}</a:tableStyleId>
              </a:tblPr>
              <a:tblGrid>
                <a:gridCol w="2715895">
                  <a:extLst>
                    <a:ext uri="{9D8B030D-6E8A-4147-A177-3AD203B41FA5}">
                      <a16:colId xmlns:a16="http://schemas.microsoft.com/office/drawing/2014/main" val="20000"/>
                    </a:ext>
                  </a:extLst>
                </a:gridCol>
                <a:gridCol w="4178300">
                  <a:extLst>
                    <a:ext uri="{9D8B030D-6E8A-4147-A177-3AD203B41FA5}">
                      <a16:colId xmlns:a16="http://schemas.microsoft.com/office/drawing/2014/main" val="20001"/>
                    </a:ext>
                  </a:extLst>
                </a:gridCol>
                <a:gridCol w="4383405">
                  <a:extLst>
                    <a:ext uri="{9D8B030D-6E8A-4147-A177-3AD203B41FA5}">
                      <a16:colId xmlns:a16="http://schemas.microsoft.com/office/drawing/2014/main" val="20002"/>
                    </a:ext>
                  </a:extLst>
                </a:gridCol>
              </a:tblGrid>
              <a:tr h="1081405">
                <a:tc>
                  <a:txBody>
                    <a:bodyPr/>
                    <a:lstStyle/>
                    <a:p>
                      <a:pPr indent="0" algn="ctr">
                        <a:lnSpc>
                          <a:spcPct val="120000"/>
                        </a:lnSpc>
                        <a:spcBef>
                          <a:spcPts val="0"/>
                        </a:spcBef>
                        <a:spcAft>
                          <a:spcPts val="0"/>
                        </a:spcAft>
                        <a:buNone/>
                      </a:pPr>
                      <a:r>
                        <a:rPr lang="zh-CN" altLang="en-US" sz="2000" b="1" spc="130" dirty="0">
                          <a:solidFill>
                            <a:schemeClr val="bg1"/>
                          </a:solidFill>
                          <a:latin typeface="华文楷体" panose="02010600040101010101" charset="-122"/>
                          <a:ea typeface="华文楷体" panose="02010600040101010101" charset="-122"/>
                          <a:sym typeface="Source Han Serif SC" panose="02020400000000000000" pitchFamily="18" charset="-122"/>
                        </a:rPr>
                        <a:t>动态存储</a:t>
                      </a:r>
                    </a:p>
                  </a:txBody>
                  <a:tcPr marL="317500" marR="317500" marT="215900" marB="215900" anchor="ctr"/>
                </a:tc>
                <a:tc>
                  <a:txBody>
                    <a:bodyPr/>
                    <a:lstStyle/>
                    <a:p>
                      <a:pPr indent="0" algn="ctr">
                        <a:lnSpc>
                          <a:spcPct val="120000"/>
                        </a:lnSpc>
                        <a:spcBef>
                          <a:spcPts val="0"/>
                        </a:spcBef>
                        <a:spcAft>
                          <a:spcPts val="0"/>
                        </a:spcAft>
                        <a:buNone/>
                      </a:pPr>
                      <a:r>
                        <a:rPr lang="zh-CN" altLang="en-US" sz="2000" b="1" spc="130" dirty="0">
                          <a:solidFill>
                            <a:schemeClr val="bg1"/>
                          </a:solidFill>
                          <a:latin typeface="华文楷体" panose="02010600040101010101" charset="-122"/>
                          <a:ea typeface="华文楷体" panose="02010600040101010101" charset="-122"/>
                          <a:cs typeface="华文楷体" panose="02010600040101010101" charset="-122"/>
                          <a:sym typeface="Source Han Serif SC" panose="02020400000000000000" pitchFamily="18" charset="-122"/>
                        </a:rPr>
                        <a:t>高效插入/删除</a:t>
                      </a:r>
                    </a:p>
                  </a:txBody>
                  <a:tcPr marL="317500" marR="317500" marT="215900" marB="215900" anchor="ctr"/>
                </a:tc>
                <a:tc>
                  <a:txBody>
                    <a:bodyPr/>
                    <a:lstStyle/>
                    <a:p>
                      <a:pPr indent="0" algn="ctr">
                        <a:lnSpc>
                          <a:spcPct val="120000"/>
                        </a:lnSpc>
                        <a:spcBef>
                          <a:spcPts val="0"/>
                        </a:spcBef>
                        <a:spcAft>
                          <a:spcPts val="0"/>
                        </a:spcAft>
                        <a:buNone/>
                      </a:pPr>
                      <a:r>
                        <a:rPr lang="zh-CN" altLang="en-US" sz="2000" b="1" spc="130" dirty="0">
                          <a:solidFill>
                            <a:schemeClr val="bg1"/>
                          </a:solidFill>
                          <a:latin typeface="华文楷体" panose="02010600040101010101" charset="-122"/>
                          <a:ea typeface="华文楷体" panose="02010600040101010101" charset="-122"/>
                          <a:sym typeface="Source Han Serif SC" panose="02020400000000000000" pitchFamily="18" charset="-122"/>
                        </a:rPr>
                        <a:t>灵活的客户优先级处理</a:t>
                      </a:r>
                    </a:p>
                  </a:txBody>
                  <a:tcPr marL="317500" marR="317500" marT="215900" marB="215900" anchor="ctr"/>
                </a:tc>
                <a:extLst>
                  <a:ext uri="{0D108BD9-81ED-4DB2-BD59-A6C34878D82A}">
                    <a16:rowId xmlns:a16="http://schemas.microsoft.com/office/drawing/2014/main" val="10000"/>
                  </a:ext>
                </a:extLst>
              </a:tr>
              <a:tr h="2368550">
                <a:tc>
                  <a:txBody>
                    <a:bodyPr/>
                    <a:lstStyle/>
                    <a:p>
                      <a:pPr indent="0" algn="l">
                        <a:lnSpc>
                          <a:spcPct val="120000"/>
                        </a:lnSpc>
                        <a:spcBef>
                          <a:spcPts val="0"/>
                        </a:spcBef>
                        <a:spcAft>
                          <a:spcPts val="0"/>
                        </a:spcAft>
                        <a:buNone/>
                      </a:pPr>
                      <a:r>
                        <a:rPr lang="zh-CN" altLang="en-US" sz="2000" b="0" spc="130" dirty="0">
                          <a:solidFill>
                            <a:schemeClr val="bg1">
                              <a:lumMod val="50000"/>
                            </a:schemeClr>
                          </a:solidFill>
                          <a:latin typeface="华文楷体" panose="02010600040101010101" charset="-122"/>
                          <a:ea typeface="华文楷体" panose="02010600040101010101" charset="-122"/>
                          <a:sym typeface="Source Han Serif SC" panose="02020400000000000000" pitchFamily="18" charset="-122"/>
                        </a:rPr>
                        <a:t>不需要预先定义大小，不设上限。能灵活应对客户数量变化。</a:t>
                      </a:r>
                    </a:p>
                  </a:txBody>
                  <a:tcPr marL="317500" marR="317500" marT="215900" marB="215900" anchor="ctr"/>
                </a:tc>
                <a:tc>
                  <a:txBody>
                    <a:bodyPr/>
                    <a:lstStyle/>
                    <a:p>
                      <a:pPr indent="0" algn="l">
                        <a:lnSpc>
                          <a:spcPct val="120000"/>
                        </a:lnSpc>
                        <a:spcBef>
                          <a:spcPts val="0"/>
                        </a:spcBef>
                        <a:spcAft>
                          <a:spcPts val="0"/>
                        </a:spcAft>
                        <a:buNone/>
                      </a:pPr>
                      <a:r>
                        <a:rPr lang="zh-CN" altLang="en-US" sz="2000" b="0" spc="130" dirty="0">
                          <a:solidFill>
                            <a:schemeClr val="bg1">
                              <a:lumMod val="50000"/>
                            </a:schemeClr>
                          </a:solidFill>
                          <a:latin typeface="华文楷体" panose="02010600040101010101" charset="-122"/>
                          <a:ea typeface="华文楷体" panose="02010600040101010101" charset="-122"/>
                          <a:cs typeface="华文楷体" panose="02010600040101010101" charset="-122"/>
                          <a:sym typeface="Source Han Serif SC" panose="02020400000000000000" pitchFamily="18" charset="-122"/>
                        </a:rPr>
                        <a:t>在任意位置插入和删除操作时间复杂度为O(1)，VIP客户或因故离开的普通客户可以迅速从队列中移除</a:t>
                      </a:r>
                    </a:p>
                  </a:txBody>
                  <a:tcPr marL="317500" marR="317500" marT="215900" marB="215900" anchor="ctr"/>
                </a:tc>
                <a:tc>
                  <a:txBody>
                    <a:bodyPr/>
                    <a:lstStyle/>
                    <a:p>
                      <a:pPr indent="0" algn="l">
                        <a:lnSpc>
                          <a:spcPct val="120000"/>
                        </a:lnSpc>
                        <a:spcBef>
                          <a:spcPts val="0"/>
                        </a:spcBef>
                        <a:spcAft>
                          <a:spcPts val="0"/>
                        </a:spcAft>
                        <a:buNone/>
                      </a:pPr>
                      <a:r>
                        <a:rPr lang="zh-CN" altLang="en-US" sz="2000" b="0" spc="130" dirty="0">
                          <a:solidFill>
                            <a:schemeClr val="bg1">
                              <a:lumMod val="50000"/>
                            </a:schemeClr>
                          </a:solidFill>
                          <a:latin typeface="华文楷体" panose="02010600040101010101" charset="-122"/>
                          <a:ea typeface="华文楷体" panose="02010600040101010101" charset="-122"/>
                          <a:cs typeface="华文楷体" panose="02010600040101010101" charset="-122"/>
                          <a:sym typeface="Source Han Serif SC" panose="02020400000000000000" pitchFamily="18" charset="-122"/>
                        </a:rPr>
                        <a:t>可以在链表的任意位置插入VIP客户，保持优先服务的原则。</a:t>
                      </a:r>
                    </a:p>
                  </a:txBody>
                  <a:tcPr marL="317500" marR="317500" marT="215900" marB="215900" anchor="ct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27425" b="27425"/>
          <a:stretch>
            <a:fillRect/>
          </a:stretch>
        </p:blipFill>
        <p:spPr>
          <a:xfrm>
            <a:off x="0" y="0"/>
            <a:ext cx="12191999" cy="3911141"/>
          </a:xfrm>
          <a:prstGeom prst="rect">
            <a:avLst/>
          </a:prstGeom>
        </p:spPr>
      </p:pic>
      <p:sp>
        <p:nvSpPr>
          <p:cNvPr id="6" name="文本占位符 12"/>
          <p:cNvSpPr txBox="1"/>
          <p:nvPr/>
        </p:nvSpPr>
        <p:spPr>
          <a:xfrm>
            <a:off x="1365587" y="4211122"/>
            <a:ext cx="2282014" cy="2646878"/>
          </a:xfrm>
          <a:prstGeom prst="rect">
            <a:avLst/>
          </a:prstGeom>
        </p:spPr>
        <p:txBody>
          <a:bodyPr vert="horz" wrap="none"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6600" b="1" kern="1200" spc="0" baseline="0" dirty="0">
                <a:ln w="19050">
                  <a:gradFill>
                    <a:gsLst>
                      <a:gs pos="23000">
                        <a:schemeClr val="bg1"/>
                      </a:gs>
                      <a:gs pos="56000">
                        <a:schemeClr val="bg1">
                          <a:alpha val="0"/>
                        </a:schemeClr>
                      </a:gs>
                      <a:gs pos="100000">
                        <a:schemeClr val="bg1">
                          <a:alpha val="0"/>
                        </a:schemeClr>
                      </a:gs>
                    </a:gsLst>
                    <a:lin ang="5400000" scaled="1"/>
                  </a:gradFill>
                </a:ln>
                <a:gradFill>
                  <a:gsLst>
                    <a:gs pos="0">
                      <a:schemeClr val="accent1"/>
                    </a:gs>
                    <a:gs pos="100000">
                      <a:schemeClr val="accent1">
                        <a:lumMod val="75000"/>
                      </a:schemeClr>
                    </a:gs>
                  </a:gsLst>
                  <a:lin ang="5400000" scaled="1"/>
                </a:gradFill>
                <a:effectLst>
                  <a:outerShdw blurRad="50800" dist="38100" dir="2700000" algn="tl" rotWithShape="0">
                    <a:prstClr val="black">
                      <a:alpha val="40000"/>
                    </a:prst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600" b="1" i="0" u="none" strike="noStrike" kern="1200" cap="none" spc="0" normalizeH="0" baseline="0" noProof="0" dirty="0">
                <a:ln w="19050">
                  <a:gradFill>
                    <a:gsLst>
                      <a:gs pos="23000">
                        <a:prstClr val="white"/>
                      </a:gs>
                      <a:gs pos="56000">
                        <a:prstClr val="white">
                          <a:alpha val="0"/>
                        </a:prstClr>
                      </a:gs>
                      <a:gs pos="100000">
                        <a:prstClr val="white">
                          <a:alpha val="0"/>
                        </a:prstClr>
                      </a:gs>
                    </a:gsLst>
                    <a:lin ang="5400000" scaled="1"/>
                  </a:gradFill>
                </a:ln>
                <a:solidFill>
                  <a:srgbClr val="990100"/>
                </a:solidFill>
                <a:effectLst>
                  <a:outerShdw blurRad="50800" dist="38100" dir="2700000" algn="tl" rotWithShape="0">
                    <a:prstClr val="black">
                      <a:alpha val="40000"/>
                    </a:prstClr>
                  </a:outerShdw>
                </a:effectLst>
                <a:uLnTx/>
                <a:uFillTx/>
                <a:latin typeface="Arial Black" panose="020B0A04020102020204" pitchFamily="34" charset="0"/>
                <a:ea typeface="微软雅黑" panose="020B0503020204020204" pitchFamily="34" charset="-122"/>
                <a:cs typeface="+mn-ea"/>
                <a:sym typeface="+mn-lt"/>
              </a:rPr>
              <a:t>05</a:t>
            </a:r>
          </a:p>
        </p:txBody>
      </p:sp>
      <p:sp>
        <p:nvSpPr>
          <p:cNvPr id="8" name="矩形 7"/>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4293852" y="4746170"/>
            <a:ext cx="6424116"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代码框架展示</a:t>
            </a:r>
          </a:p>
        </p:txBody>
      </p:sp>
      <p:cxnSp>
        <p:nvCxnSpPr>
          <p:cNvPr id="14" name="直接连接符 13"/>
          <p:cNvCxnSpPr/>
          <p:nvPr/>
        </p:nvCxnSpPr>
        <p:spPr>
          <a:xfrm>
            <a:off x="4467069" y="5722160"/>
            <a:ext cx="6086006" cy="0"/>
          </a:xfrm>
          <a:prstGeom prst="line">
            <a:avLst/>
          </a:prstGeom>
          <a:ln>
            <a:solidFill>
              <a:srgbClr val="9901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代码展示</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40" name="图片 3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41" name="组合 40"/>
          <p:cNvGrpSpPr/>
          <p:nvPr/>
        </p:nvGrpSpPr>
        <p:grpSpPr>
          <a:xfrm>
            <a:off x="9272989" y="190546"/>
            <a:ext cx="2545960" cy="731020"/>
            <a:chOff x="9488724" y="3354030"/>
            <a:chExt cx="2545960" cy="731020"/>
          </a:xfrm>
        </p:grpSpPr>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4" name="文本框 43"/>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6" name="文本框 5"/>
          <p:cNvSpPr txBox="1"/>
          <p:nvPr/>
        </p:nvSpPr>
        <p:spPr>
          <a:xfrm>
            <a:off x="743873" y="1827808"/>
            <a:ext cx="6668367" cy="368300"/>
          </a:xfrm>
          <a:prstGeom prst="rect">
            <a:avLst/>
          </a:prstGeom>
          <a:noFill/>
        </p:spPr>
        <p:txBody>
          <a:bodyPr wrap="square">
            <a:spAutoFit/>
          </a:bodyPr>
          <a:lstStyle/>
          <a:p>
            <a:r>
              <a:rPr lang="en-US" dirty="0">
                <a:sym typeface="+mn-ea"/>
              </a:rPr>
              <a:t> </a:t>
            </a:r>
            <a:endParaRPr lang="zh-CN" altLang="en-US" dirty="0"/>
          </a:p>
        </p:txBody>
      </p:sp>
      <p:sp>
        <p:nvSpPr>
          <p:cNvPr id="7" name="文本框 6"/>
          <p:cNvSpPr txBox="1"/>
          <p:nvPr/>
        </p:nvSpPr>
        <p:spPr>
          <a:xfrm>
            <a:off x="7285180" y="1149274"/>
            <a:ext cx="6094268" cy="645160"/>
          </a:xfrm>
          <a:prstGeom prst="rect">
            <a:avLst/>
          </a:prstGeom>
          <a:noFill/>
        </p:spPr>
        <p:txBody>
          <a:bodyPr wrap="square">
            <a:spAutoFit/>
          </a:bodyPr>
          <a:lstStyle/>
          <a:p>
            <a:endParaRPr lang="en-US" altLang="zh-CN" dirty="0"/>
          </a:p>
          <a:p>
            <a:r>
              <a:rPr lang="en-US" altLang="zh-CN" dirty="0"/>
              <a:t>   </a:t>
            </a:r>
            <a:endParaRPr lang="zh-CN" altLang="en-US" dirty="0"/>
          </a:p>
        </p:txBody>
      </p:sp>
      <p:sp>
        <p:nvSpPr>
          <p:cNvPr id="9" name="文本框 8"/>
          <p:cNvSpPr txBox="1"/>
          <p:nvPr/>
        </p:nvSpPr>
        <p:spPr>
          <a:xfrm>
            <a:off x="743585" y="953135"/>
            <a:ext cx="4063365" cy="5815965"/>
          </a:xfrm>
          <a:prstGeom prst="rect">
            <a:avLst/>
          </a:prstGeom>
          <a:noFill/>
        </p:spPr>
        <p:txBody>
          <a:bodyPr wrap="square" rtlCol="0">
            <a:spAutoFit/>
          </a:bodyPr>
          <a:lstStyle/>
          <a:p>
            <a:pPr indent="0">
              <a:buFont typeface="+mj-lt"/>
              <a:buNone/>
            </a:pPr>
            <a:r>
              <a:rPr lang="en-US" altLang="zh-CN" sz="2400" b="1">
                <a:latin typeface="华文楷体" panose="02010600040101010101" charset="-122"/>
                <a:ea typeface="华文楷体" panose="02010600040101010101" charset="-122"/>
                <a:cs typeface="华文楷体" panose="02010600040101010101" charset="-122"/>
              </a:rPr>
              <a:t>1.</a:t>
            </a:r>
            <a:r>
              <a:rPr lang="zh-CN" altLang="en-US" sz="2400" b="1">
                <a:latin typeface="华文楷体" panose="02010600040101010101" charset="-122"/>
                <a:ea typeface="华文楷体" panose="02010600040101010101" charset="-122"/>
                <a:cs typeface="华文楷体" panose="02010600040101010101" charset="-122"/>
              </a:rPr>
              <a:t>客户和队列节点的表示</a:t>
            </a:r>
          </a:p>
          <a:p>
            <a:pPr indent="0">
              <a:buFont typeface="+mj-lt"/>
              <a:buNone/>
            </a:pPr>
            <a:endParaRPr lang="zh-CN" altLang="en-US" sz="2400" b="1">
              <a:latin typeface="华文楷体" panose="02010600040101010101" charset="-122"/>
              <a:ea typeface="华文楷体" panose="02010600040101010101" charset="-122"/>
              <a:cs typeface="华文楷体" panose="02010600040101010101" charset="-122"/>
            </a:endParaRPr>
          </a:p>
          <a:p>
            <a:pPr indent="0">
              <a:buFont typeface="Wingdings" panose="05000000000000000000" charset="0"/>
              <a:buNone/>
            </a:pPr>
            <a:r>
              <a:rPr lang="en-US" altLang="zh-CN" dirty="0">
                <a:latin typeface="华文楷体" panose="02010600040101010101" charset="-122"/>
                <a:ea typeface="华文楷体" panose="02010600040101010101" charset="-122"/>
                <a:cs typeface="华文楷体" panose="02010600040101010101" charset="-122"/>
                <a:sym typeface="+mn-ea"/>
              </a:rPr>
              <a:t>Class Customer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String id;       // </a:t>
            </a:r>
            <a:r>
              <a:rPr lang="zh-CN" altLang="en-US" dirty="0">
                <a:latin typeface="华文楷体" panose="02010600040101010101" charset="-122"/>
                <a:ea typeface="华文楷体" panose="02010600040101010101" charset="-122"/>
                <a:cs typeface="华文楷体" panose="02010600040101010101" charset="-122"/>
                <a:sym typeface="+mn-ea"/>
              </a:rPr>
              <a:t>客户</a:t>
            </a:r>
            <a:r>
              <a:rPr lang="en-US" altLang="zh-CN" dirty="0">
                <a:latin typeface="华文楷体" panose="02010600040101010101" charset="-122"/>
                <a:ea typeface="华文楷体" panose="02010600040101010101" charset="-122"/>
                <a:cs typeface="华文楷体" panose="02010600040101010101" charset="-122"/>
                <a:sym typeface="+mn-ea"/>
              </a:rPr>
              <a:t>ID</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String name;     // </a:t>
            </a:r>
            <a:r>
              <a:rPr lang="zh-CN" altLang="en-US" dirty="0">
                <a:latin typeface="华文楷体" panose="02010600040101010101" charset="-122"/>
                <a:ea typeface="华文楷体" panose="02010600040101010101" charset="-122"/>
                <a:cs typeface="华文楷体" panose="02010600040101010101" charset="-122"/>
                <a:sym typeface="+mn-ea"/>
              </a:rPr>
              <a:t>客户姓名</a:t>
            </a:r>
            <a:endParaRPr lang="zh-CN" altLang="en-US" dirty="0">
              <a:latin typeface="华文楷体" panose="02010600040101010101" charset="-122"/>
              <a:ea typeface="华文楷体" panose="02010600040101010101" charset="-122"/>
              <a:cs typeface="华文楷体" panose="02010600040101010101" charset="-122"/>
            </a:endParaRPr>
          </a:p>
          <a:p>
            <a:r>
              <a:rPr lang="zh-CN" altLang="en-US" dirty="0">
                <a:latin typeface="华文楷体" panose="02010600040101010101" charset="-122"/>
                <a:ea typeface="华文楷体" panose="02010600040101010101" charset="-122"/>
                <a:cs typeface="华文楷体" panose="02010600040101010101" charset="-122"/>
                <a:sym typeface="+mn-ea"/>
              </a:rPr>
              <a:t>    </a:t>
            </a:r>
            <a:r>
              <a:rPr lang="en-US" altLang="zh-CN" dirty="0">
                <a:latin typeface="华文楷体" panose="02010600040101010101" charset="-122"/>
                <a:ea typeface="华文楷体" panose="02010600040101010101" charset="-122"/>
                <a:cs typeface="华文楷体" panose="02010600040101010101" charset="-122"/>
                <a:sym typeface="+mn-ea"/>
              </a:rPr>
              <a:t>Integer priority;    // </a:t>
            </a:r>
            <a:r>
              <a:rPr lang="zh-CN" altLang="en-US" dirty="0">
                <a:latin typeface="华文楷体" panose="02010600040101010101" charset="-122"/>
                <a:ea typeface="华文楷体" panose="02010600040101010101" charset="-122"/>
                <a:cs typeface="华文楷体" panose="02010600040101010101" charset="-122"/>
                <a:sym typeface="+mn-ea"/>
              </a:rPr>
              <a:t>优先级（</a:t>
            </a:r>
            <a:r>
              <a:rPr lang="en-US" altLang="zh-CN" dirty="0">
                <a:latin typeface="华文楷体" panose="02010600040101010101" charset="-122"/>
                <a:ea typeface="华文楷体" panose="02010600040101010101" charset="-122"/>
                <a:cs typeface="华文楷体" panose="02010600040101010101" charset="-122"/>
                <a:sym typeface="+mn-ea"/>
              </a:rPr>
              <a:t>0</a:t>
            </a:r>
            <a:r>
              <a:rPr lang="zh-CN" altLang="en-US" dirty="0">
                <a:latin typeface="华文楷体" panose="02010600040101010101" charset="-122"/>
                <a:ea typeface="华文楷体" panose="02010600040101010101" charset="-122"/>
                <a:cs typeface="华文楷体" panose="02010600040101010101" charset="-122"/>
                <a:sym typeface="+mn-ea"/>
              </a:rPr>
              <a:t>表示普通客户，</a:t>
            </a:r>
            <a:r>
              <a:rPr lang="en-US" altLang="zh-CN" dirty="0">
                <a:latin typeface="华文楷体" panose="02010600040101010101" charset="-122"/>
                <a:ea typeface="华文楷体" panose="02010600040101010101" charset="-122"/>
                <a:cs typeface="华文楷体" panose="02010600040101010101" charset="-122"/>
                <a:sym typeface="+mn-ea"/>
              </a:rPr>
              <a:t>1</a:t>
            </a:r>
            <a:r>
              <a:rPr lang="zh-CN" altLang="en-US" dirty="0">
                <a:latin typeface="华文楷体" panose="02010600040101010101" charset="-122"/>
                <a:ea typeface="华文楷体" panose="02010600040101010101" charset="-122"/>
                <a:cs typeface="华文楷体" panose="02010600040101010101" charset="-122"/>
                <a:sym typeface="+mn-ea"/>
              </a:rPr>
              <a:t>表示</a:t>
            </a:r>
            <a:r>
              <a:rPr lang="en-US" altLang="zh-CN" dirty="0">
                <a:latin typeface="华文楷体" panose="02010600040101010101" charset="-122"/>
                <a:ea typeface="华文楷体" panose="02010600040101010101" charset="-122"/>
                <a:cs typeface="华文楷体" panose="02010600040101010101" charset="-122"/>
                <a:sym typeface="+mn-ea"/>
              </a:rPr>
              <a:t>VIP</a:t>
            </a:r>
            <a:r>
              <a:rPr lang="zh-CN" altLang="en-US" dirty="0">
                <a:latin typeface="华文楷体" panose="02010600040101010101" charset="-122"/>
                <a:ea typeface="华文楷体" panose="02010600040101010101" charset="-122"/>
                <a:cs typeface="华文楷体" panose="02010600040101010101" charset="-122"/>
                <a:sym typeface="+mn-ea"/>
              </a:rPr>
              <a:t>客户）</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a:t>
            </a:r>
            <a:r>
              <a:rPr lang="zh-CN" altLang="en-US" dirty="0">
                <a:latin typeface="华文楷体" panose="02010600040101010101" charset="-122"/>
                <a:ea typeface="华文楷体" panose="02010600040101010101" charset="-122"/>
                <a:cs typeface="华文楷体" panose="02010600040101010101" charset="-122"/>
                <a:sym typeface="+mn-ea"/>
              </a:rPr>
              <a:t>。</a:t>
            </a:r>
            <a:endParaRPr lang="zh-CN" altLang="en-US"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Class Node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Customer data;       // </a:t>
            </a:r>
            <a:r>
              <a:rPr lang="zh-CN" altLang="en-US" dirty="0">
                <a:latin typeface="华文楷体" panose="02010600040101010101" charset="-122"/>
                <a:ea typeface="华文楷体" panose="02010600040101010101" charset="-122"/>
                <a:cs typeface="华文楷体" panose="02010600040101010101" charset="-122"/>
                <a:sym typeface="+mn-ea"/>
              </a:rPr>
              <a:t>节点存储的客户数据</a:t>
            </a:r>
            <a:endParaRPr lang="zh-CN" altLang="en-US" dirty="0">
              <a:latin typeface="华文楷体" panose="02010600040101010101" charset="-122"/>
              <a:ea typeface="华文楷体" panose="02010600040101010101" charset="-122"/>
              <a:cs typeface="华文楷体" panose="02010600040101010101" charset="-122"/>
            </a:endParaRPr>
          </a:p>
          <a:p>
            <a:r>
              <a:rPr lang="zh-CN" altLang="en-US" dirty="0">
                <a:latin typeface="华文楷体" panose="02010600040101010101" charset="-122"/>
                <a:ea typeface="华文楷体" panose="02010600040101010101" charset="-122"/>
                <a:cs typeface="华文楷体" panose="02010600040101010101" charset="-122"/>
                <a:sym typeface="+mn-ea"/>
              </a:rPr>
              <a:t>    </a:t>
            </a:r>
            <a:r>
              <a:rPr lang="en-US" altLang="zh-CN" dirty="0">
                <a:latin typeface="华文楷体" panose="02010600040101010101" charset="-122"/>
                <a:ea typeface="华文楷体" panose="02010600040101010101" charset="-122"/>
                <a:cs typeface="华文楷体" panose="02010600040101010101" charset="-122"/>
                <a:sym typeface="+mn-ea"/>
              </a:rPr>
              <a:t>Node </a:t>
            </a:r>
            <a:r>
              <a:rPr lang="en-US" altLang="zh-CN" dirty="0" err="1">
                <a:latin typeface="华文楷体" panose="02010600040101010101" charset="-122"/>
                <a:ea typeface="华文楷体" panose="02010600040101010101" charset="-122"/>
                <a:cs typeface="华文楷体" panose="02010600040101010101" charset="-122"/>
                <a:sym typeface="+mn-ea"/>
              </a:rPr>
              <a:t>prev</a:t>
            </a:r>
            <a:r>
              <a:rPr lang="en-US" altLang="zh-CN" dirty="0">
                <a:latin typeface="华文楷体" panose="02010600040101010101" charset="-122"/>
                <a:ea typeface="华文楷体" panose="02010600040101010101" charset="-122"/>
                <a:cs typeface="华文楷体" panose="02010600040101010101" charset="-122"/>
                <a:sym typeface="+mn-ea"/>
              </a:rPr>
              <a:t>;           // </a:t>
            </a:r>
            <a:r>
              <a:rPr lang="zh-CN" altLang="en-US" dirty="0">
                <a:latin typeface="华文楷体" panose="02010600040101010101" charset="-122"/>
                <a:ea typeface="华文楷体" panose="02010600040101010101" charset="-122"/>
                <a:cs typeface="华文楷体" panose="02010600040101010101" charset="-122"/>
                <a:sym typeface="+mn-ea"/>
              </a:rPr>
              <a:t>前一个节点指针</a:t>
            </a:r>
            <a:endParaRPr lang="zh-CN" altLang="en-US" dirty="0">
              <a:latin typeface="华文楷体" panose="02010600040101010101" charset="-122"/>
              <a:ea typeface="华文楷体" panose="02010600040101010101" charset="-122"/>
              <a:cs typeface="华文楷体" panose="02010600040101010101" charset="-122"/>
            </a:endParaRPr>
          </a:p>
          <a:p>
            <a:r>
              <a:rPr lang="zh-CN" altLang="en-US" dirty="0">
                <a:latin typeface="华文楷体" panose="02010600040101010101" charset="-122"/>
                <a:ea typeface="华文楷体" panose="02010600040101010101" charset="-122"/>
                <a:cs typeface="华文楷体" panose="02010600040101010101" charset="-122"/>
                <a:sym typeface="+mn-ea"/>
              </a:rPr>
              <a:t>    </a:t>
            </a:r>
            <a:r>
              <a:rPr lang="en-US" altLang="zh-CN" dirty="0">
                <a:latin typeface="华文楷体" panose="02010600040101010101" charset="-122"/>
                <a:ea typeface="华文楷体" panose="02010600040101010101" charset="-122"/>
                <a:cs typeface="华文楷体" panose="02010600040101010101" charset="-122"/>
                <a:sym typeface="+mn-ea"/>
              </a:rPr>
              <a:t>Node next;           // </a:t>
            </a:r>
            <a:r>
              <a:rPr lang="zh-CN" altLang="en-US" dirty="0">
                <a:latin typeface="华文楷体" panose="02010600040101010101" charset="-122"/>
                <a:ea typeface="华文楷体" panose="02010600040101010101" charset="-122"/>
                <a:cs typeface="华文楷体" panose="02010600040101010101" charset="-122"/>
                <a:sym typeface="+mn-ea"/>
              </a:rPr>
              <a:t>后一个节点指针</a:t>
            </a:r>
            <a:endParaRPr lang="zh-CN" altLang="en-US"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a:t>
            </a:r>
          </a:p>
          <a:p>
            <a:r>
              <a:rPr lang="en-US" altLang="zh-CN" dirty="0">
                <a:latin typeface="华文楷体" panose="02010600040101010101" charset="-122"/>
                <a:ea typeface="华文楷体" panose="02010600040101010101" charset="-122"/>
                <a:cs typeface="华文楷体" panose="02010600040101010101" charset="-122"/>
                <a:sym typeface="+mn-ea"/>
              </a:rPr>
              <a:t>Class Queue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Node head;           // </a:t>
            </a:r>
            <a:r>
              <a:rPr lang="zh-CN" altLang="en-US" dirty="0">
                <a:latin typeface="华文楷体" panose="02010600040101010101" charset="-122"/>
                <a:ea typeface="华文楷体" panose="02010600040101010101" charset="-122"/>
                <a:cs typeface="华文楷体" panose="02010600040101010101" charset="-122"/>
                <a:sym typeface="+mn-ea"/>
              </a:rPr>
              <a:t>队列头节点</a:t>
            </a:r>
            <a:endParaRPr lang="zh-CN" altLang="en-US" dirty="0">
              <a:latin typeface="华文楷体" panose="02010600040101010101" charset="-122"/>
              <a:ea typeface="华文楷体" panose="02010600040101010101" charset="-122"/>
              <a:cs typeface="华文楷体" panose="02010600040101010101" charset="-122"/>
            </a:endParaRPr>
          </a:p>
          <a:p>
            <a:r>
              <a:rPr lang="zh-CN" altLang="en-US" dirty="0">
                <a:latin typeface="华文楷体" panose="02010600040101010101" charset="-122"/>
                <a:ea typeface="华文楷体" panose="02010600040101010101" charset="-122"/>
                <a:cs typeface="华文楷体" panose="02010600040101010101" charset="-122"/>
                <a:sym typeface="+mn-ea"/>
              </a:rPr>
              <a:t>    </a:t>
            </a:r>
            <a:r>
              <a:rPr lang="en-US" altLang="zh-CN" dirty="0">
                <a:latin typeface="华文楷体" panose="02010600040101010101" charset="-122"/>
                <a:ea typeface="华文楷体" panose="02010600040101010101" charset="-122"/>
                <a:cs typeface="华文楷体" panose="02010600040101010101" charset="-122"/>
                <a:sym typeface="+mn-ea"/>
              </a:rPr>
              <a:t>Node tail;           // </a:t>
            </a:r>
            <a:r>
              <a:rPr lang="zh-CN" altLang="en-US" dirty="0">
                <a:latin typeface="华文楷体" panose="02010600040101010101" charset="-122"/>
                <a:ea typeface="华文楷体" panose="02010600040101010101" charset="-122"/>
                <a:cs typeface="华文楷体" panose="02010600040101010101" charset="-122"/>
                <a:sym typeface="+mn-ea"/>
              </a:rPr>
              <a:t>队列尾节点</a:t>
            </a:r>
            <a:endParaRPr lang="zh-CN" altLang="en-US"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dirty="0"/>
          </a:p>
          <a:p>
            <a:endParaRPr lang="zh-CN" altLang="en-US"/>
          </a:p>
        </p:txBody>
      </p:sp>
      <p:sp>
        <p:nvSpPr>
          <p:cNvPr id="4" name="文本框 3"/>
          <p:cNvSpPr txBox="1"/>
          <p:nvPr/>
        </p:nvSpPr>
        <p:spPr>
          <a:xfrm>
            <a:off x="5871210" y="907415"/>
            <a:ext cx="4063365" cy="5815965"/>
          </a:xfrm>
          <a:prstGeom prst="rect">
            <a:avLst/>
          </a:prstGeom>
          <a:noFill/>
        </p:spPr>
        <p:txBody>
          <a:bodyPr wrap="square" rtlCol="0">
            <a:spAutoFit/>
          </a:bodyPr>
          <a:lstStyle/>
          <a:p>
            <a:r>
              <a:rPr lang="zh-CN" altLang="en-US" sz="2400" b="1">
                <a:latin typeface="华文楷体" panose="02010600040101010101" charset="-122"/>
                <a:ea typeface="华文楷体" panose="02010600040101010101" charset="-122"/>
                <a:cs typeface="华文楷体" panose="02010600040101010101" charset="-122"/>
              </a:rPr>
              <a:t>2. 队列操作</a:t>
            </a:r>
          </a:p>
          <a:p>
            <a:endParaRPr lang="zh-CN" altLang="en-US" sz="2400" b="1">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Method enqueue (){}//队列末尾添加新客户。如果队列为空，新节点既是头节点也是尾节点；否则，新节点成为新的尾节点。</a:t>
            </a:r>
          </a:p>
          <a:p>
            <a:endParaRPr lang="en-US" altLang="zh-CN" dirty="0">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Method dequeue()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a:t>
            </a:r>
            <a:r>
              <a:rPr lang="zh-CN" altLang="en-US">
                <a:latin typeface="华文楷体" panose="02010600040101010101" charset="-122"/>
                <a:ea typeface="华文楷体" panose="02010600040101010101" charset="-122"/>
                <a:cs typeface="华文楷体" panose="02010600040101010101" charset="-122"/>
                <a:sym typeface="+mn-ea"/>
              </a:rPr>
              <a:t>从队列头部移除客户。如果队列只有一个节点，则头尾节点都设为nullptr；否则，新的头节点是原头节点的下一个节点。</a:t>
            </a:r>
          </a:p>
          <a:p>
            <a:endParaRPr lang="en-US" altLang="zh-CN" dirty="0">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bool isEmpty() const;</a:t>
            </a:r>
          </a:p>
          <a:p>
            <a:r>
              <a:rPr lang="en-US" altLang="zh-CN" dirty="0">
                <a:latin typeface="华文楷体" panose="02010600040101010101" charset="-122"/>
                <a:ea typeface="华文楷体" panose="02010600040101010101" charset="-122"/>
                <a:cs typeface="华文楷体" panose="02010600040101010101" charset="-122"/>
                <a:sym typeface="+mn-ea"/>
              </a:rPr>
              <a:t>//</a:t>
            </a:r>
            <a:r>
              <a:rPr lang="zh-CN" altLang="en-US">
                <a:latin typeface="华文楷体" panose="02010600040101010101" charset="-122"/>
                <a:ea typeface="华文楷体" panose="02010600040101010101" charset="-122"/>
                <a:cs typeface="华文楷体" panose="02010600040101010101" charset="-122"/>
                <a:sym typeface="+mn-ea"/>
              </a:rPr>
              <a:t>检查队列是否为空，即头节点是否为nullptr。</a:t>
            </a:r>
            <a:endParaRPr lang="en-US" altLang="zh-CN" dirty="0">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p>
          <a:p>
            <a:r>
              <a:rPr lang="en-US" altLang="zh-CN" dirty="0">
                <a:latin typeface="华文楷体" panose="02010600040101010101" charset="-122"/>
                <a:ea typeface="华文楷体" panose="02010600040101010101" charset="-122"/>
                <a:cs typeface="华文楷体" panose="02010600040101010101" charset="-122"/>
                <a:sym typeface="+mn-ea"/>
              </a:rPr>
              <a:t>Method front()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a:t>
            </a:r>
            <a:r>
              <a:rPr lang="zh-CN" altLang="en-US">
                <a:latin typeface="华文楷体" panose="02010600040101010101" charset="-122"/>
                <a:ea typeface="华文楷体" panose="02010600040101010101" charset="-122"/>
                <a:cs typeface="华文楷体" panose="02010600040101010101" charset="-122"/>
                <a:sym typeface="+mn-ea"/>
              </a:rPr>
              <a:t>获取队列头部的客户数据，但不从队列中移除</a:t>
            </a:r>
            <a:endParaRPr lang="zh-CN" altLang="en-US">
              <a:latin typeface="华文楷体" panose="02010600040101010101" charset="-122"/>
              <a:ea typeface="华文楷体" panose="02010600040101010101" charset="-122"/>
              <a:cs typeface="华文楷体" panose="02010600040101010101" charset="-122"/>
            </a:endParaRPr>
          </a:p>
        </p:txBody>
      </p:sp>
      <p:cxnSp>
        <p:nvCxnSpPr>
          <p:cNvPr id="2" name="直接连接符 1"/>
          <p:cNvCxnSpPr/>
          <p:nvPr/>
        </p:nvCxnSpPr>
        <p:spPr>
          <a:xfrm>
            <a:off x="5248910" y="1023620"/>
            <a:ext cx="0" cy="5445760"/>
          </a:xfrm>
          <a:prstGeom prst="line">
            <a:avLst/>
          </a:prstGeom>
          <a:ln w="2857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代码展示</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40" name="图片 3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41" name="组合 40"/>
          <p:cNvGrpSpPr/>
          <p:nvPr/>
        </p:nvGrpSpPr>
        <p:grpSpPr>
          <a:xfrm>
            <a:off x="9272989" y="190546"/>
            <a:ext cx="2545960" cy="731020"/>
            <a:chOff x="9488724" y="3354030"/>
            <a:chExt cx="2545960" cy="731020"/>
          </a:xfrm>
        </p:grpSpPr>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4" name="文本框 43"/>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2" name="文本框 1"/>
          <p:cNvSpPr txBox="1"/>
          <p:nvPr/>
        </p:nvSpPr>
        <p:spPr>
          <a:xfrm>
            <a:off x="527050" y="1235710"/>
            <a:ext cx="5175250" cy="4984750"/>
          </a:xfrm>
          <a:prstGeom prst="rect">
            <a:avLst/>
          </a:prstGeom>
          <a:noFill/>
        </p:spPr>
        <p:txBody>
          <a:bodyPr wrap="square">
            <a:spAutoFit/>
          </a:bodyPr>
          <a:lstStyle/>
          <a:p>
            <a:r>
              <a:rPr lang="zh-CN" altLang="en-US" sz="2400" b="1">
                <a:latin typeface="华文楷体" panose="02010600040101010101" charset="-122"/>
                <a:ea typeface="华文楷体" panose="02010600040101010101" charset="-122"/>
                <a:cs typeface="华文楷体" panose="02010600040101010101" charset="-122"/>
                <a:sym typeface="+mn-ea"/>
              </a:rPr>
              <a:t>3. 银行排队系统管理</a:t>
            </a:r>
          </a:p>
          <a:p>
            <a:endParaRPr lang="zh-CN" altLang="en-US" sz="2400" b="1">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Class </a:t>
            </a:r>
            <a:r>
              <a:rPr lang="en-US" altLang="zh-CN" dirty="0" err="1">
                <a:latin typeface="华文楷体" panose="02010600040101010101" charset="-122"/>
                <a:ea typeface="华文楷体" panose="02010600040101010101" charset="-122"/>
                <a:cs typeface="华文楷体" panose="02010600040101010101" charset="-122"/>
                <a:sym typeface="+mn-ea"/>
              </a:rPr>
              <a:t>BankQueueManager</a:t>
            </a:r>
            <a:r>
              <a:rPr lang="en-US" altLang="zh-CN" dirty="0">
                <a:latin typeface="华文楷体" panose="02010600040101010101" charset="-122"/>
                <a:ea typeface="华文楷体" panose="02010600040101010101" charset="-122"/>
                <a:cs typeface="华文楷体" panose="02010600040101010101" charset="-122"/>
                <a:sym typeface="+mn-ea"/>
              </a:rPr>
              <a:t>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Queue </a:t>
            </a:r>
            <a:r>
              <a:rPr lang="en-US" altLang="zh-CN" dirty="0" err="1">
                <a:latin typeface="华文楷体" panose="02010600040101010101" charset="-122"/>
                <a:ea typeface="华文楷体" panose="02010600040101010101" charset="-122"/>
                <a:cs typeface="华文楷体" panose="02010600040101010101" charset="-122"/>
                <a:sym typeface="+mn-ea"/>
              </a:rPr>
              <a:t>normalQueue</a:t>
            </a:r>
            <a:r>
              <a:rPr lang="en-US" altLang="zh-CN" dirty="0">
                <a:latin typeface="华文楷体" panose="02010600040101010101" charset="-122"/>
                <a:ea typeface="华文楷体" panose="02010600040101010101" charset="-122"/>
                <a:cs typeface="华文楷体" panose="02010600040101010101" charset="-122"/>
                <a:sym typeface="+mn-ea"/>
              </a:rPr>
              <a:t>;    // </a:t>
            </a:r>
            <a:r>
              <a:rPr lang="zh-CN" altLang="en-US" dirty="0">
                <a:latin typeface="华文楷体" panose="02010600040101010101" charset="-122"/>
                <a:ea typeface="华文楷体" panose="02010600040101010101" charset="-122"/>
                <a:cs typeface="华文楷体" panose="02010600040101010101" charset="-122"/>
                <a:sym typeface="+mn-ea"/>
              </a:rPr>
              <a:t>普通客户队列</a:t>
            </a:r>
            <a:endParaRPr lang="zh-CN" altLang="en-US" dirty="0">
              <a:latin typeface="华文楷体" panose="02010600040101010101" charset="-122"/>
              <a:ea typeface="华文楷体" panose="02010600040101010101" charset="-122"/>
              <a:cs typeface="华文楷体" panose="02010600040101010101" charset="-122"/>
            </a:endParaRPr>
          </a:p>
          <a:p>
            <a:r>
              <a:rPr lang="zh-CN" altLang="en-US" dirty="0">
                <a:latin typeface="华文楷体" panose="02010600040101010101" charset="-122"/>
                <a:ea typeface="华文楷体" panose="02010600040101010101" charset="-122"/>
                <a:cs typeface="华文楷体" panose="02010600040101010101" charset="-122"/>
                <a:sym typeface="+mn-ea"/>
              </a:rPr>
              <a:t>    </a:t>
            </a:r>
            <a:r>
              <a:rPr lang="en-US" altLang="zh-CN" dirty="0">
                <a:latin typeface="华文楷体" panose="02010600040101010101" charset="-122"/>
                <a:ea typeface="华文楷体" panose="02010600040101010101" charset="-122"/>
                <a:cs typeface="华文楷体" panose="02010600040101010101" charset="-122"/>
                <a:sym typeface="+mn-ea"/>
              </a:rPr>
              <a:t>Queue </a:t>
            </a:r>
            <a:r>
              <a:rPr lang="en-US" altLang="zh-CN" dirty="0" err="1">
                <a:latin typeface="华文楷体" panose="02010600040101010101" charset="-122"/>
                <a:ea typeface="华文楷体" panose="02010600040101010101" charset="-122"/>
                <a:cs typeface="华文楷体" panose="02010600040101010101" charset="-122"/>
                <a:sym typeface="+mn-ea"/>
              </a:rPr>
              <a:t>vipQueue</a:t>
            </a:r>
            <a:r>
              <a:rPr lang="en-US" altLang="zh-CN" dirty="0">
                <a:latin typeface="华文楷体" panose="02010600040101010101" charset="-122"/>
                <a:ea typeface="华文楷体" panose="02010600040101010101" charset="-122"/>
                <a:cs typeface="华文楷体" panose="02010600040101010101" charset="-122"/>
                <a:sym typeface="+mn-ea"/>
              </a:rPr>
              <a:t>;       // VIP</a:t>
            </a:r>
            <a:r>
              <a:rPr lang="zh-CN" altLang="en-US" dirty="0">
                <a:latin typeface="华文楷体" panose="02010600040101010101" charset="-122"/>
                <a:ea typeface="华文楷体" panose="02010600040101010101" charset="-122"/>
                <a:cs typeface="华文楷体" panose="02010600040101010101" charset="-122"/>
                <a:sym typeface="+mn-ea"/>
              </a:rPr>
              <a:t>客户队列</a:t>
            </a:r>
          </a:p>
          <a:p>
            <a:endParaRPr lang="zh-CN" altLang="en-US" dirty="0">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a:t>
            </a:r>
            <a:r>
              <a:rPr lang="zh-CN" altLang="en-US" dirty="0">
                <a:latin typeface="华文楷体" panose="02010600040101010101" charset="-122"/>
                <a:ea typeface="华文楷体" panose="02010600040101010101" charset="-122"/>
                <a:cs typeface="华文楷体" panose="02010600040101010101" charset="-122"/>
                <a:sym typeface="+mn-ea"/>
              </a:rPr>
              <a:t>构造函数</a:t>
            </a:r>
          </a:p>
          <a:p>
            <a:r>
              <a:rPr lang="en-US" altLang="zh-CN" dirty="0">
                <a:latin typeface="华文楷体" panose="02010600040101010101" charset="-122"/>
                <a:ea typeface="华文楷体" panose="02010600040101010101" charset="-122"/>
                <a:cs typeface="华文楷体" panose="02010600040101010101" charset="-122"/>
                <a:sym typeface="+mn-ea"/>
              </a:rPr>
              <a:t>Constructor()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r>
              <a:rPr lang="en-US" altLang="zh-CN" dirty="0" err="1">
                <a:latin typeface="华文楷体" panose="02010600040101010101" charset="-122"/>
                <a:ea typeface="华文楷体" panose="02010600040101010101" charset="-122"/>
                <a:cs typeface="华文楷体" panose="02010600040101010101" charset="-122"/>
                <a:sym typeface="+mn-ea"/>
              </a:rPr>
              <a:t>normalQueue</a:t>
            </a:r>
            <a:r>
              <a:rPr lang="en-US" altLang="zh-CN" dirty="0">
                <a:latin typeface="华文楷体" panose="02010600040101010101" charset="-122"/>
                <a:ea typeface="华文楷体" panose="02010600040101010101" charset="-122"/>
                <a:cs typeface="华文楷体" panose="02010600040101010101" charset="-122"/>
                <a:sym typeface="+mn-ea"/>
              </a:rPr>
              <a:t> = Create Queue;</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r>
              <a:rPr lang="en-US" altLang="zh-CN" dirty="0" err="1">
                <a:latin typeface="华文楷体" panose="02010600040101010101" charset="-122"/>
                <a:ea typeface="华文楷体" panose="02010600040101010101" charset="-122"/>
                <a:cs typeface="华文楷体" panose="02010600040101010101" charset="-122"/>
                <a:sym typeface="+mn-ea"/>
              </a:rPr>
              <a:t>vipQueue</a:t>
            </a:r>
            <a:r>
              <a:rPr lang="en-US" altLang="zh-CN" dirty="0">
                <a:latin typeface="华文楷体" panose="02010600040101010101" charset="-122"/>
                <a:ea typeface="华文楷体" panose="02010600040101010101" charset="-122"/>
                <a:cs typeface="华文楷体" panose="02010600040101010101" charset="-122"/>
                <a:sym typeface="+mn-ea"/>
              </a:rPr>
              <a:t> = Create Queue;</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endParaRPr lang="en-US" altLang="zh-CN" dirty="0">
              <a:latin typeface="华文楷体" panose="02010600040101010101" charset="-122"/>
              <a:ea typeface="华文楷体" panose="02010600040101010101" charset="-122"/>
              <a:cs typeface="华文楷体" panose="02010600040101010101" charset="-122"/>
            </a:endParaRPr>
          </a:p>
          <a:p>
            <a:endParaRPr lang="en-US" altLang="zh-CN" dirty="0">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Method </a:t>
            </a:r>
            <a:r>
              <a:rPr lang="en-US" altLang="zh-CN" dirty="0" err="1">
                <a:latin typeface="华文楷体" panose="02010600040101010101" charset="-122"/>
                <a:ea typeface="华文楷体" panose="02010600040101010101" charset="-122"/>
                <a:cs typeface="华文楷体" panose="02010600040101010101" charset="-122"/>
                <a:sym typeface="+mn-ea"/>
              </a:rPr>
              <a:t>enqueueNormal</a:t>
            </a:r>
            <a:r>
              <a:rPr lang="en-US" altLang="zh-CN" dirty="0">
                <a:latin typeface="华文楷体" panose="02010600040101010101" charset="-122"/>
                <a:ea typeface="华文楷体" panose="02010600040101010101" charset="-122"/>
                <a:cs typeface="华文楷体" panose="02010600040101010101" charset="-122"/>
                <a:sym typeface="+mn-ea"/>
              </a:rPr>
              <a:t>(customer)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r>
              <a:rPr lang="en-US" altLang="zh-CN" dirty="0" err="1">
                <a:latin typeface="华文楷体" panose="02010600040101010101" charset="-122"/>
                <a:ea typeface="华文楷体" panose="02010600040101010101" charset="-122"/>
                <a:cs typeface="华文楷体" panose="02010600040101010101" charset="-122"/>
                <a:sym typeface="+mn-ea"/>
              </a:rPr>
              <a:t>normalQueue.enqueue</a:t>
            </a:r>
            <a:r>
              <a:rPr lang="en-US" altLang="zh-CN" dirty="0">
                <a:latin typeface="华文楷体" panose="02010600040101010101" charset="-122"/>
                <a:ea typeface="华文楷体" panose="02010600040101010101" charset="-122"/>
                <a:cs typeface="华文楷体" panose="02010600040101010101" charset="-122"/>
                <a:sym typeface="+mn-ea"/>
              </a:rPr>
              <a:t>(customer);</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p>
          <a:p>
            <a:endParaRPr lang="en-US" altLang="zh-CN" dirty="0"/>
          </a:p>
          <a:p>
            <a:endParaRPr lang="zh-CN" altLang="en-US" dirty="0"/>
          </a:p>
        </p:txBody>
      </p:sp>
      <p:sp>
        <p:nvSpPr>
          <p:cNvPr id="6" name="文本框 5"/>
          <p:cNvSpPr txBox="1"/>
          <p:nvPr/>
        </p:nvSpPr>
        <p:spPr>
          <a:xfrm>
            <a:off x="5940425" y="1443990"/>
            <a:ext cx="4063365" cy="3969385"/>
          </a:xfrm>
          <a:prstGeom prst="rect">
            <a:avLst/>
          </a:prstGeom>
          <a:noFill/>
        </p:spPr>
        <p:txBody>
          <a:bodyPr wrap="square" rtlCol="0">
            <a:spAutoFit/>
          </a:bodyPr>
          <a:lstStyle/>
          <a:p>
            <a:r>
              <a:rPr lang="en-US" altLang="zh-CN" dirty="0">
                <a:latin typeface="华文楷体" panose="02010600040101010101" charset="-122"/>
                <a:ea typeface="华文楷体" panose="02010600040101010101" charset="-122"/>
                <a:sym typeface="+mn-ea"/>
              </a:rPr>
              <a:t>Method </a:t>
            </a:r>
            <a:r>
              <a:rPr lang="en-US" altLang="zh-CN" dirty="0" err="1">
                <a:latin typeface="华文楷体" panose="02010600040101010101" charset="-122"/>
                <a:ea typeface="华文楷体" panose="02010600040101010101" charset="-122"/>
                <a:sym typeface="+mn-ea"/>
              </a:rPr>
              <a:t>enqueueVIP</a:t>
            </a:r>
            <a:r>
              <a:rPr lang="en-US" altLang="zh-CN" dirty="0">
                <a:latin typeface="华文楷体" panose="02010600040101010101" charset="-122"/>
                <a:ea typeface="华文楷体" panose="02010600040101010101" charset="-122"/>
                <a:sym typeface="+mn-ea"/>
              </a:rPr>
              <a:t>(customer) {</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a:t>
            </a:r>
            <a:r>
              <a:rPr lang="en-US" altLang="zh-CN" dirty="0" err="1">
                <a:latin typeface="华文楷体" panose="02010600040101010101" charset="-122"/>
                <a:ea typeface="华文楷体" panose="02010600040101010101" charset="-122"/>
                <a:sym typeface="+mn-ea"/>
              </a:rPr>
              <a:t>vipQueue.enqueue</a:t>
            </a:r>
            <a:r>
              <a:rPr lang="en-US" altLang="zh-CN" dirty="0">
                <a:latin typeface="华文楷体" panose="02010600040101010101" charset="-122"/>
                <a:ea typeface="华文楷体" panose="02010600040101010101" charset="-122"/>
                <a:sym typeface="+mn-ea"/>
              </a:rPr>
              <a:t>(customer);</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a:t>
            </a:r>
            <a:endParaRPr lang="en-US" altLang="zh-CN" dirty="0">
              <a:latin typeface="华文楷体" panose="02010600040101010101" charset="-122"/>
              <a:ea typeface="华文楷体" panose="02010600040101010101" charset="-122"/>
            </a:endParaRPr>
          </a:p>
          <a:p>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Method </a:t>
            </a:r>
            <a:r>
              <a:rPr lang="en-US" altLang="zh-CN" dirty="0" err="1">
                <a:latin typeface="华文楷体" panose="02010600040101010101" charset="-122"/>
                <a:ea typeface="华文楷体" panose="02010600040101010101" charset="-122"/>
                <a:sym typeface="+mn-ea"/>
              </a:rPr>
              <a:t>serveCustomer</a:t>
            </a:r>
            <a:r>
              <a:rPr lang="en-US" altLang="zh-CN" dirty="0">
                <a:latin typeface="华文楷体" panose="02010600040101010101" charset="-122"/>
                <a:ea typeface="华文楷体" panose="02010600040101010101" charset="-122"/>
                <a:sym typeface="+mn-ea"/>
              </a:rPr>
              <a:t>() {</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a:t>
            </a:r>
            <a:endParaRPr lang="en-US" altLang="zh-CN" dirty="0">
              <a:latin typeface="华文楷体" panose="02010600040101010101" charset="-122"/>
              <a:ea typeface="华文楷体" panose="02010600040101010101" charset="-122"/>
            </a:endParaRPr>
          </a:p>
          <a:p>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Method </a:t>
            </a:r>
            <a:r>
              <a:rPr lang="en-US" altLang="zh-CN" dirty="0" err="1">
                <a:latin typeface="华文楷体" panose="02010600040101010101" charset="-122"/>
                <a:ea typeface="华文楷体" panose="02010600040101010101" charset="-122"/>
                <a:sym typeface="+mn-ea"/>
              </a:rPr>
              <a:t>tempServeCustomer</a:t>
            </a:r>
            <a:r>
              <a:rPr lang="en-US" altLang="zh-CN" dirty="0">
                <a:latin typeface="华文楷体" panose="02010600040101010101" charset="-122"/>
                <a:ea typeface="华文楷体" panose="02010600040101010101" charset="-122"/>
                <a:sym typeface="+mn-ea"/>
              </a:rPr>
              <a:t>() {</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If </a:t>
            </a:r>
            <a:r>
              <a:rPr lang="en-US" altLang="zh-CN" dirty="0" err="1">
                <a:latin typeface="华文楷体" panose="02010600040101010101" charset="-122"/>
                <a:ea typeface="华文楷体" panose="02010600040101010101" charset="-122"/>
                <a:sym typeface="+mn-ea"/>
              </a:rPr>
              <a:t>vipQueue</a:t>
            </a:r>
            <a:r>
              <a:rPr lang="en-US" altLang="zh-CN" dirty="0">
                <a:latin typeface="华文楷体" panose="02010600040101010101" charset="-122"/>
                <a:ea typeface="华文楷体" panose="02010600040101010101" charset="-122"/>
                <a:sym typeface="+mn-ea"/>
              </a:rPr>
              <a:t> is not empty Then</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Return </a:t>
            </a:r>
            <a:r>
              <a:rPr lang="en-US" altLang="zh-CN" dirty="0" err="1">
                <a:latin typeface="华文楷体" panose="02010600040101010101" charset="-122"/>
                <a:ea typeface="华文楷体" panose="02010600040101010101" charset="-122"/>
                <a:sym typeface="+mn-ea"/>
              </a:rPr>
              <a:t>vipQueue.tempDequeue</a:t>
            </a:r>
            <a:r>
              <a:rPr lang="en-US" altLang="zh-CN" dirty="0">
                <a:latin typeface="华文楷体" panose="02010600040101010101" charset="-122"/>
                <a:ea typeface="华文楷体" panose="02010600040101010101" charset="-122"/>
                <a:sym typeface="+mn-ea"/>
              </a:rPr>
              <a:t>();</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Return </a:t>
            </a:r>
            <a:r>
              <a:rPr lang="en-US" altLang="zh-CN" dirty="0" err="1">
                <a:latin typeface="华文楷体" panose="02010600040101010101" charset="-122"/>
                <a:ea typeface="华文楷体" panose="02010600040101010101" charset="-122"/>
                <a:sym typeface="+mn-ea"/>
              </a:rPr>
              <a:t>normalQueue.tempDequeue</a:t>
            </a:r>
            <a:r>
              <a:rPr lang="en-US" altLang="zh-CN" dirty="0">
                <a:latin typeface="华文楷体" panose="02010600040101010101" charset="-122"/>
                <a:ea typeface="华文楷体" panose="02010600040101010101" charset="-122"/>
                <a:sym typeface="+mn-ea"/>
              </a:rPr>
              <a:t>();</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a:t>
            </a:r>
            <a:endParaRPr lang="zh-CN" altLang="en-US" dirty="0">
              <a:latin typeface="华文楷体" panose="02010600040101010101" charset="-122"/>
              <a:ea typeface="华文楷体" panose="02010600040101010101" charset="-122"/>
            </a:endParaRPr>
          </a:p>
          <a:p>
            <a:endParaRPr lang="zh-CN" altLang="en-US">
              <a:latin typeface="华文楷体" panose="02010600040101010101" charset="-122"/>
              <a:ea typeface="华文楷体" panose="02010600040101010101" charset="-122"/>
            </a:endParaRPr>
          </a:p>
        </p:txBody>
      </p:sp>
      <p:cxnSp>
        <p:nvCxnSpPr>
          <p:cNvPr id="3" name="直接连接符 2"/>
          <p:cNvCxnSpPr/>
          <p:nvPr/>
        </p:nvCxnSpPr>
        <p:spPr>
          <a:xfrm>
            <a:off x="5220335" y="1313180"/>
            <a:ext cx="74930" cy="4538345"/>
          </a:xfrm>
          <a:prstGeom prst="line">
            <a:avLst/>
          </a:prstGeom>
          <a:ln w="2857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t="25972" b="25972"/>
          <a:stretch>
            <a:fillRect/>
          </a:stretch>
        </p:blipFill>
        <p:spPr>
          <a:xfrm>
            <a:off x="0" y="-1"/>
            <a:ext cx="12191999" cy="3911142"/>
          </a:xfrm>
          <a:prstGeom prst="rect">
            <a:avLst/>
          </a:prstGeom>
        </p:spPr>
      </p:pic>
      <p:sp>
        <p:nvSpPr>
          <p:cNvPr id="6" name="文本占位符 3"/>
          <p:cNvSpPr txBox="1"/>
          <p:nvPr/>
        </p:nvSpPr>
        <p:spPr>
          <a:xfrm>
            <a:off x="546100" y="4206875"/>
            <a:ext cx="11010900" cy="92329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汇报结束 感谢聆听</a:t>
            </a:r>
            <a:r>
              <a:rPr kumimoji="0" lang="zh-CN" altLang="en-US" sz="6000" b="1" i="1"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a:t>
            </a:r>
          </a:p>
        </p:txBody>
      </p:sp>
      <p:sp>
        <p:nvSpPr>
          <p:cNvPr id="20" name="矩形 19"/>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7243" y="6326879"/>
            <a:ext cx="1279907" cy="3077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25673" b="25673"/>
          <a:stretch>
            <a:fillRect/>
          </a:stretch>
        </p:blipFill>
        <p:spPr>
          <a:xfrm>
            <a:off x="0" y="0"/>
            <a:ext cx="12191999" cy="3911141"/>
          </a:xfrm>
          <a:prstGeom prst="rect">
            <a:avLst/>
          </a:prstGeom>
        </p:spPr>
      </p:pic>
      <p:sp>
        <p:nvSpPr>
          <p:cNvPr id="6" name="文本占位符 12"/>
          <p:cNvSpPr txBox="1"/>
          <p:nvPr/>
        </p:nvSpPr>
        <p:spPr>
          <a:xfrm>
            <a:off x="1365587" y="4211122"/>
            <a:ext cx="2282014" cy="2646878"/>
          </a:xfrm>
          <a:prstGeom prst="rect">
            <a:avLst/>
          </a:prstGeom>
        </p:spPr>
        <p:txBody>
          <a:bodyPr vert="horz" wrap="none"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6600" b="1" kern="1200" spc="0" baseline="0" dirty="0">
                <a:ln w="19050">
                  <a:gradFill>
                    <a:gsLst>
                      <a:gs pos="23000">
                        <a:schemeClr val="bg1"/>
                      </a:gs>
                      <a:gs pos="56000">
                        <a:schemeClr val="bg1">
                          <a:alpha val="0"/>
                        </a:schemeClr>
                      </a:gs>
                      <a:gs pos="100000">
                        <a:schemeClr val="bg1">
                          <a:alpha val="0"/>
                        </a:schemeClr>
                      </a:gs>
                    </a:gsLst>
                    <a:lin ang="5400000" scaled="1"/>
                  </a:gradFill>
                </a:ln>
                <a:gradFill>
                  <a:gsLst>
                    <a:gs pos="0">
                      <a:schemeClr val="accent1"/>
                    </a:gs>
                    <a:gs pos="100000">
                      <a:schemeClr val="accent1">
                        <a:lumMod val="75000"/>
                      </a:schemeClr>
                    </a:gs>
                  </a:gsLst>
                  <a:lin ang="5400000" scaled="1"/>
                </a:gradFill>
                <a:effectLst>
                  <a:outerShdw blurRad="50800" dist="38100" dir="2700000" algn="tl" rotWithShape="0">
                    <a:prstClr val="black">
                      <a:alpha val="40000"/>
                    </a:prst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600" b="1" i="0" u="none" strike="noStrike" kern="1200" cap="none" spc="0" normalizeH="0" baseline="0" noProof="0" dirty="0">
                <a:ln w="19050">
                  <a:gradFill>
                    <a:gsLst>
                      <a:gs pos="23000">
                        <a:prstClr val="white"/>
                      </a:gs>
                      <a:gs pos="56000">
                        <a:prstClr val="white">
                          <a:alpha val="0"/>
                        </a:prstClr>
                      </a:gs>
                      <a:gs pos="100000">
                        <a:prstClr val="white">
                          <a:alpha val="0"/>
                        </a:prstClr>
                      </a:gs>
                    </a:gsLst>
                    <a:lin ang="5400000" scaled="1"/>
                  </a:gradFill>
                </a:ln>
                <a:solidFill>
                  <a:srgbClr val="990100"/>
                </a:solidFill>
                <a:effectLst>
                  <a:outerShdw blurRad="50800" dist="38100" dir="2700000" algn="tl" rotWithShape="0">
                    <a:prstClr val="black">
                      <a:alpha val="40000"/>
                    </a:prstClr>
                  </a:outerShdw>
                </a:effectLst>
                <a:uLnTx/>
                <a:uFillTx/>
                <a:latin typeface="Arial Black" panose="020B0A04020102020204" pitchFamily="34" charset="0"/>
                <a:ea typeface="微软雅黑" panose="020B0503020204020204" pitchFamily="34" charset="-122"/>
                <a:cs typeface="+mn-ea"/>
                <a:sym typeface="+mn-lt"/>
              </a:rPr>
              <a:t>01</a:t>
            </a:r>
          </a:p>
        </p:txBody>
      </p:sp>
      <p:sp>
        <p:nvSpPr>
          <p:cNvPr id="8" name="矩形 7"/>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4293852" y="4746170"/>
            <a:ext cx="6424116"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问题描述</a:t>
            </a:r>
          </a:p>
        </p:txBody>
      </p:sp>
      <p:cxnSp>
        <p:nvCxnSpPr>
          <p:cNvPr id="14" name="直接连接符 13"/>
          <p:cNvCxnSpPr/>
          <p:nvPr/>
        </p:nvCxnSpPr>
        <p:spPr>
          <a:xfrm flipV="1">
            <a:off x="4467069" y="5716445"/>
            <a:ext cx="3150870" cy="5715"/>
          </a:xfrm>
          <a:prstGeom prst="line">
            <a:avLst/>
          </a:prstGeom>
          <a:ln>
            <a:solidFill>
              <a:srgbClr val="9901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问题描述</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78" name="图片 7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79" name="组合 78"/>
          <p:cNvGrpSpPr/>
          <p:nvPr/>
        </p:nvGrpSpPr>
        <p:grpSpPr>
          <a:xfrm>
            <a:off x="9272989" y="190546"/>
            <a:ext cx="2545960" cy="731020"/>
            <a:chOff x="9488724" y="3354030"/>
            <a:chExt cx="2545960" cy="731020"/>
          </a:xfrm>
        </p:grpSpPr>
        <p:pic>
          <p:nvPicPr>
            <p:cNvPr id="80" name="图片 7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81" name="图片 8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85" name="文本框 84"/>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2" name="文本框 1"/>
          <p:cNvSpPr txBox="1"/>
          <p:nvPr/>
        </p:nvSpPr>
        <p:spPr>
          <a:xfrm>
            <a:off x="542290" y="1285240"/>
            <a:ext cx="10773410" cy="4569460"/>
          </a:xfrm>
          <a:prstGeom prst="rect">
            <a:avLst/>
          </a:prstGeom>
          <a:noFill/>
        </p:spPr>
        <p:txBody>
          <a:bodyPr wrap="square" rtlCol="0">
            <a:spAutoFit/>
          </a:bodyPr>
          <a:lstStyle/>
          <a:p>
            <a:pPr>
              <a:lnSpc>
                <a:spcPct val="130000"/>
              </a:lnSpc>
            </a:pP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在银行或类似的服务场所，排队人系统是一个常见的应用场景。该系统的目标是按先到先服务的原则为客户提供服务，即先进先出的策略，非常适合使用队列数据结构来实现。</a:t>
            </a:r>
          </a:p>
          <a:p>
            <a:pPr>
              <a:lnSpc>
                <a:spcPct val="130000"/>
              </a:lnSpc>
            </a:pP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银行的柜合需要接照客户到达的顺宇进行服务，但有时也会有优先服务的客户 （如VP客户）。因此，系统需要管理两个队列：</a:t>
            </a:r>
          </a:p>
          <a:p>
            <a:pPr>
              <a:lnSpc>
                <a:spcPct val="130000"/>
              </a:lnSpc>
            </a:pP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普通客户队列：按照客户到达的顺序进行服务，遵循FIFO (First In</a:t>
            </a: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First Out) 原则。</a:t>
            </a:r>
          </a:p>
          <a:p>
            <a:pPr>
              <a:lnSpc>
                <a:spcPct val="130000"/>
              </a:lnSpc>
            </a:pP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VP客户队列：优先于普通客户队列中的客户进行服务。</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11014" b="11014"/>
          <a:stretch>
            <a:fillRect/>
          </a:stretch>
        </p:blipFill>
        <p:spPr>
          <a:xfrm>
            <a:off x="0" y="0"/>
            <a:ext cx="12191999" cy="3911141"/>
          </a:xfrm>
          <a:prstGeom prst="rect">
            <a:avLst/>
          </a:prstGeom>
        </p:spPr>
      </p:pic>
      <p:sp>
        <p:nvSpPr>
          <p:cNvPr id="6" name="文本占位符 12"/>
          <p:cNvSpPr txBox="1"/>
          <p:nvPr/>
        </p:nvSpPr>
        <p:spPr>
          <a:xfrm>
            <a:off x="1365587" y="4211122"/>
            <a:ext cx="2282014" cy="2646878"/>
          </a:xfrm>
          <a:prstGeom prst="rect">
            <a:avLst/>
          </a:prstGeom>
        </p:spPr>
        <p:txBody>
          <a:bodyPr vert="horz" wrap="none"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6600" b="1" kern="1200" spc="0" baseline="0" dirty="0">
                <a:ln w="19050">
                  <a:gradFill>
                    <a:gsLst>
                      <a:gs pos="23000">
                        <a:schemeClr val="bg1"/>
                      </a:gs>
                      <a:gs pos="56000">
                        <a:schemeClr val="bg1">
                          <a:alpha val="0"/>
                        </a:schemeClr>
                      </a:gs>
                      <a:gs pos="100000">
                        <a:schemeClr val="bg1">
                          <a:alpha val="0"/>
                        </a:schemeClr>
                      </a:gs>
                    </a:gsLst>
                    <a:lin ang="5400000" scaled="1"/>
                  </a:gradFill>
                </a:ln>
                <a:gradFill>
                  <a:gsLst>
                    <a:gs pos="0">
                      <a:schemeClr val="accent1"/>
                    </a:gs>
                    <a:gs pos="100000">
                      <a:schemeClr val="accent1">
                        <a:lumMod val="75000"/>
                      </a:schemeClr>
                    </a:gs>
                  </a:gsLst>
                  <a:lin ang="5400000" scaled="1"/>
                </a:gradFill>
                <a:effectLst>
                  <a:outerShdw blurRad="50800" dist="38100" dir="2700000" algn="tl" rotWithShape="0">
                    <a:prstClr val="black">
                      <a:alpha val="40000"/>
                    </a:prst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600" b="1" i="0" u="none" strike="noStrike" kern="1200" cap="none" spc="0" normalizeH="0" baseline="0" noProof="0" dirty="0">
                <a:ln w="19050">
                  <a:gradFill>
                    <a:gsLst>
                      <a:gs pos="23000">
                        <a:prstClr val="white"/>
                      </a:gs>
                      <a:gs pos="56000">
                        <a:prstClr val="white">
                          <a:alpha val="0"/>
                        </a:prstClr>
                      </a:gs>
                      <a:gs pos="100000">
                        <a:prstClr val="white">
                          <a:alpha val="0"/>
                        </a:prstClr>
                      </a:gs>
                    </a:gsLst>
                    <a:lin ang="5400000" scaled="1"/>
                  </a:gradFill>
                </a:ln>
                <a:solidFill>
                  <a:srgbClr val="990100"/>
                </a:solidFill>
                <a:effectLst>
                  <a:outerShdw blurRad="50800" dist="38100" dir="2700000" algn="tl" rotWithShape="0">
                    <a:prstClr val="black">
                      <a:alpha val="40000"/>
                    </a:prstClr>
                  </a:outerShdw>
                </a:effectLst>
                <a:uLnTx/>
                <a:uFillTx/>
                <a:latin typeface="Arial Black" panose="020B0A04020102020204" pitchFamily="34" charset="0"/>
                <a:ea typeface="微软雅黑" panose="020B0503020204020204" pitchFamily="34" charset="-122"/>
                <a:cs typeface="+mn-ea"/>
                <a:sym typeface="+mn-lt"/>
              </a:rPr>
              <a:t>02</a:t>
            </a:r>
          </a:p>
        </p:txBody>
      </p:sp>
      <p:sp>
        <p:nvSpPr>
          <p:cNvPr id="8" name="矩形 7"/>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4293870" y="4745990"/>
            <a:ext cx="7258050"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数据结构</a:t>
            </a:r>
          </a:p>
        </p:txBody>
      </p:sp>
      <p:cxnSp>
        <p:nvCxnSpPr>
          <p:cNvPr id="14" name="直接连接符 13"/>
          <p:cNvCxnSpPr/>
          <p:nvPr/>
        </p:nvCxnSpPr>
        <p:spPr>
          <a:xfrm>
            <a:off x="4467069" y="5722160"/>
            <a:ext cx="6086006" cy="0"/>
          </a:xfrm>
          <a:prstGeom prst="line">
            <a:avLst/>
          </a:prstGeom>
          <a:ln>
            <a:solidFill>
              <a:srgbClr val="9901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49059" y="1069521"/>
            <a:ext cx="5279373" cy="5275305"/>
          </a:xfrm>
          <a:prstGeom prst="rect">
            <a:avLst/>
          </a:prstGeom>
        </p:spPr>
      </p:pic>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数据结构</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pic>
        <p:nvPicPr>
          <p:cNvPr id="14" name="图片 13">
            <a:extLst>
              <a:ext uri="{FF2B5EF4-FFF2-40B4-BE49-F238E27FC236}">
                <a16:creationId xmlns:a16="http://schemas.microsoft.com/office/drawing/2014/main" id="{09CE59CE-8FC2-695E-EB04-ACCCEF48D5F0}"/>
              </a:ext>
            </a:extLst>
          </p:cNvPr>
          <p:cNvPicPr>
            <a:picLocks noChangeAspect="1"/>
          </p:cNvPicPr>
          <p:nvPr/>
        </p:nvPicPr>
        <p:blipFill>
          <a:blip r:embed="rId8"/>
          <a:stretch>
            <a:fillRect/>
          </a:stretch>
        </p:blipFill>
        <p:spPr>
          <a:xfrm>
            <a:off x="0" y="2309974"/>
            <a:ext cx="12192000" cy="22380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49059" y="1069521"/>
            <a:ext cx="5279373" cy="5275305"/>
          </a:xfrm>
          <a:prstGeom prst="rect">
            <a:avLst/>
          </a:prstGeom>
        </p:spPr>
      </p:pic>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数据结构</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pic>
        <p:nvPicPr>
          <p:cNvPr id="15" name="图片 14">
            <a:extLst>
              <a:ext uri="{FF2B5EF4-FFF2-40B4-BE49-F238E27FC236}">
                <a16:creationId xmlns:a16="http://schemas.microsoft.com/office/drawing/2014/main" id="{B7196C5F-F34A-79A4-C070-C9584B0D6AB6}"/>
              </a:ext>
            </a:extLst>
          </p:cNvPr>
          <p:cNvPicPr>
            <a:picLocks noChangeAspect="1"/>
          </p:cNvPicPr>
          <p:nvPr/>
        </p:nvPicPr>
        <p:blipFill>
          <a:blip r:embed="rId8"/>
          <a:stretch>
            <a:fillRect/>
          </a:stretch>
        </p:blipFill>
        <p:spPr>
          <a:xfrm>
            <a:off x="7222475" y="1238250"/>
            <a:ext cx="3683000" cy="4381500"/>
          </a:xfrm>
          <a:prstGeom prst="rect">
            <a:avLst/>
          </a:prstGeom>
        </p:spPr>
      </p:pic>
      <p:pic>
        <p:nvPicPr>
          <p:cNvPr id="16" name="图片 15">
            <a:extLst>
              <a:ext uri="{FF2B5EF4-FFF2-40B4-BE49-F238E27FC236}">
                <a16:creationId xmlns:a16="http://schemas.microsoft.com/office/drawing/2014/main" id="{8A5EBF8F-FEDE-E4E6-74DA-24BC897C8A35}"/>
              </a:ext>
            </a:extLst>
          </p:cNvPr>
          <p:cNvPicPr>
            <a:picLocks noChangeAspect="1"/>
          </p:cNvPicPr>
          <p:nvPr/>
        </p:nvPicPr>
        <p:blipFill>
          <a:blip r:embed="rId9"/>
          <a:stretch>
            <a:fillRect/>
          </a:stretch>
        </p:blipFill>
        <p:spPr>
          <a:xfrm>
            <a:off x="1616859" y="1238250"/>
            <a:ext cx="3632200" cy="406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任意多边形 51">
            <a:extLst>
              <a:ext uri="{FF2B5EF4-FFF2-40B4-BE49-F238E27FC236}">
                <a16:creationId xmlns:a16="http://schemas.microsoft.com/office/drawing/2014/main" id="{9E97865D-BDD0-D447-E685-06FDC040460E}"/>
              </a:ext>
            </a:extLst>
          </p:cNvPr>
          <p:cNvSpPr/>
          <p:nvPr/>
        </p:nvSpPr>
        <p:spPr>
          <a:xfrm rot="5400000">
            <a:off x="8460013" y="1507361"/>
            <a:ext cx="2249490" cy="161534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1"/>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逻辑结构</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grpSp>
        <p:nvGrpSpPr>
          <p:cNvPr id="9" name="组合 8"/>
          <p:cNvGrpSpPr/>
          <p:nvPr/>
        </p:nvGrpSpPr>
        <p:grpSpPr>
          <a:xfrm>
            <a:off x="1583580" y="1190290"/>
            <a:ext cx="1615348" cy="2249490"/>
            <a:chOff x="1361666" y="1331538"/>
            <a:chExt cx="1211669" cy="1687337"/>
          </a:xfrm>
        </p:grpSpPr>
        <p:grpSp>
          <p:nvGrpSpPr>
            <p:cNvPr id="2" name="组合 1"/>
            <p:cNvGrpSpPr/>
            <p:nvPr/>
          </p:nvGrpSpPr>
          <p:grpSpPr>
            <a:xfrm>
              <a:off x="1361666" y="1331538"/>
              <a:ext cx="1211669" cy="1687337"/>
              <a:chOff x="910749" y="1735735"/>
              <a:chExt cx="1654293" cy="2303723"/>
            </a:xfrm>
          </p:grpSpPr>
          <p:grpSp>
            <p:nvGrpSpPr>
              <p:cNvPr id="3" name="组合 2"/>
              <p:cNvGrpSpPr/>
              <p:nvPr/>
            </p:nvGrpSpPr>
            <p:grpSpPr>
              <a:xfrm>
                <a:off x="910749" y="1735735"/>
                <a:ext cx="1654293" cy="2303723"/>
                <a:chOff x="910749" y="1735735"/>
                <a:chExt cx="1654293" cy="2303723"/>
              </a:xfrm>
            </p:grpSpPr>
            <p:sp>
              <p:nvSpPr>
                <p:cNvPr id="41" name="任意多边形 40"/>
                <p:cNvSpPr/>
                <p:nvPr/>
              </p:nvSpPr>
              <p:spPr>
                <a:xfrm rot="5400000">
                  <a:off x="586034"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2" name="任意多边形 41"/>
                <p:cNvSpPr/>
                <p:nvPr/>
              </p:nvSpPr>
              <p:spPr>
                <a:xfrm rot="5400000">
                  <a:off x="586034"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1"/>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4" name="椭圆 3"/>
              <p:cNvSpPr/>
              <p:nvPr/>
            </p:nvSpPr>
            <p:spPr>
              <a:xfrm>
                <a:off x="1331433"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68" name="文本框 32"/>
            <p:cNvSpPr txBox="1"/>
            <p:nvPr/>
          </p:nvSpPr>
          <p:spPr>
            <a:xfrm>
              <a:off x="1449747" y="1784114"/>
              <a:ext cx="945037" cy="499175"/>
            </a:xfrm>
            <a:prstGeom prst="rect">
              <a:avLst/>
            </a:prstGeom>
            <a:noFill/>
          </p:spPr>
          <p:txBody>
            <a:bodyPr wrap="square" rtlCol="0">
              <a:spAutoFit/>
            </a:bodyPr>
            <a:lstStyle/>
            <a:p>
              <a:pPr algn="ctr"/>
              <a:r>
                <a:rPr lang="zh-CN" altLang="en-US" sz="1865"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普通客户队列</a:t>
              </a:r>
            </a:p>
          </p:txBody>
        </p:sp>
      </p:grpSp>
      <p:grpSp>
        <p:nvGrpSpPr>
          <p:cNvPr id="7" name="组合 6"/>
          <p:cNvGrpSpPr/>
          <p:nvPr/>
        </p:nvGrpSpPr>
        <p:grpSpPr>
          <a:xfrm>
            <a:off x="5266729" y="1190290"/>
            <a:ext cx="1615348" cy="2249490"/>
            <a:chOff x="4862876" y="1331538"/>
            <a:chExt cx="1211669" cy="1687337"/>
          </a:xfrm>
        </p:grpSpPr>
        <p:grpSp>
          <p:nvGrpSpPr>
            <p:cNvPr id="48" name="组合 47"/>
            <p:cNvGrpSpPr/>
            <p:nvPr/>
          </p:nvGrpSpPr>
          <p:grpSpPr>
            <a:xfrm>
              <a:off x="4862876" y="1331538"/>
              <a:ext cx="1211669" cy="1687337"/>
              <a:chOff x="5240464" y="1735735"/>
              <a:chExt cx="1654293" cy="2303723"/>
            </a:xfrm>
          </p:grpSpPr>
          <p:grpSp>
            <p:nvGrpSpPr>
              <p:cNvPr id="49" name="组合 48"/>
              <p:cNvGrpSpPr/>
              <p:nvPr/>
            </p:nvGrpSpPr>
            <p:grpSpPr>
              <a:xfrm>
                <a:off x="5240464" y="1735735"/>
                <a:ext cx="1654293" cy="2303723"/>
                <a:chOff x="5240464" y="1735735"/>
                <a:chExt cx="1654293" cy="2303723"/>
              </a:xfrm>
            </p:grpSpPr>
            <p:sp>
              <p:nvSpPr>
                <p:cNvPr id="51" name="任意多边形 50"/>
                <p:cNvSpPr/>
                <p:nvPr/>
              </p:nvSpPr>
              <p:spPr>
                <a:xfrm rot="5400000">
                  <a:off x="4915749"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2" name="任意多边形 51"/>
                <p:cNvSpPr/>
                <p:nvPr/>
              </p:nvSpPr>
              <p:spPr>
                <a:xfrm rot="5400000">
                  <a:off x="4915749"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1"/>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50" name="椭圆 49"/>
              <p:cNvSpPr/>
              <p:nvPr/>
            </p:nvSpPr>
            <p:spPr>
              <a:xfrm>
                <a:off x="5661148"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0" name="文本框 32"/>
            <p:cNvSpPr txBox="1"/>
            <p:nvPr/>
          </p:nvSpPr>
          <p:spPr>
            <a:xfrm>
              <a:off x="4996229" y="1609784"/>
              <a:ext cx="945037" cy="930237"/>
            </a:xfrm>
            <a:prstGeom prst="rect">
              <a:avLst/>
            </a:prstGeom>
            <a:noFill/>
          </p:spPr>
          <p:txBody>
            <a:bodyPr wrap="square" rtlCol="0">
              <a:spAutoFit/>
            </a:bodyPr>
            <a:lstStyle/>
            <a:p>
              <a:pPr algn="ctr"/>
              <a:r>
                <a:rPr lang="zh-CN" altLang="en-US" sz="1865"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通过服务优先级规则相互关联</a:t>
              </a:r>
            </a:p>
          </p:txBody>
        </p:sp>
      </p:grpSp>
      <p:grpSp>
        <p:nvGrpSpPr>
          <p:cNvPr id="6" name="组合 5"/>
          <p:cNvGrpSpPr/>
          <p:nvPr/>
        </p:nvGrpSpPr>
        <p:grpSpPr>
          <a:xfrm>
            <a:off x="8777084" y="1190290"/>
            <a:ext cx="1615348" cy="2249490"/>
            <a:chOff x="6613481" y="1331538"/>
            <a:chExt cx="1211669" cy="1687337"/>
          </a:xfrm>
        </p:grpSpPr>
        <p:grpSp>
          <p:nvGrpSpPr>
            <p:cNvPr id="53" name="组合 52"/>
            <p:cNvGrpSpPr/>
            <p:nvPr/>
          </p:nvGrpSpPr>
          <p:grpSpPr>
            <a:xfrm>
              <a:off x="6613481" y="1331538"/>
              <a:ext cx="1211669" cy="1687337"/>
              <a:chOff x="7405322" y="1735735"/>
              <a:chExt cx="1654293" cy="2303723"/>
            </a:xfrm>
          </p:grpSpPr>
          <p:sp>
            <p:nvSpPr>
              <p:cNvPr id="56" name="任意多边形 55"/>
              <p:cNvSpPr/>
              <p:nvPr/>
            </p:nvSpPr>
            <p:spPr>
              <a:xfrm rot="5400000">
                <a:off x="7080607"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5" name="椭圆 54"/>
              <p:cNvSpPr/>
              <p:nvPr/>
            </p:nvSpPr>
            <p:spPr>
              <a:xfrm>
                <a:off x="7826005"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1" name="文本框 32"/>
            <p:cNvSpPr txBox="1"/>
            <p:nvPr/>
          </p:nvSpPr>
          <p:spPr>
            <a:xfrm>
              <a:off x="6742992" y="1784115"/>
              <a:ext cx="945037" cy="499175"/>
            </a:xfrm>
            <a:prstGeom prst="rect">
              <a:avLst/>
            </a:prstGeom>
            <a:noFill/>
          </p:spPr>
          <p:txBody>
            <a:bodyPr wrap="square" rtlCol="0">
              <a:spAutoFit/>
            </a:bodyPr>
            <a:lstStyle/>
            <a:p>
              <a:pPr algn="ctr"/>
              <a:r>
                <a:rPr lang="zh-CN" altLang="en-US" sz="1865"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VIP客户队列</a:t>
              </a:r>
            </a:p>
          </p:txBody>
        </p:sp>
      </p:grpSp>
      <p:sp>
        <p:nvSpPr>
          <p:cNvPr id="73" name="文本框 23"/>
          <p:cNvSpPr txBox="1"/>
          <p:nvPr/>
        </p:nvSpPr>
        <p:spPr>
          <a:xfrm>
            <a:off x="787400" y="3583940"/>
            <a:ext cx="3208655" cy="2249170"/>
          </a:xfrm>
          <a:prstGeom prst="rect">
            <a:avLst/>
          </a:prstGeom>
          <a:noFill/>
        </p:spPr>
        <p:txBody>
          <a:bodyPr wrap="square" rtlCol="0">
            <a:spAutoFit/>
          </a:bodyPr>
          <a:lstStyle/>
          <a:p>
            <a:pPr algn="just">
              <a:lnSpc>
                <a:spcPct val="130000"/>
              </a:lnSpc>
            </a:pPr>
            <a:r>
              <a:rPr lang="zh-CN" altLang="en-US"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一个标准的线性队列，遵循FIFO（First In, First Out）原则，即先到达的客户先被服务。这个队列中的每个客户节点都按照到达的顺序排列，形成一个线性结构。</a:t>
            </a:r>
          </a:p>
        </p:txBody>
      </p:sp>
      <p:sp>
        <p:nvSpPr>
          <p:cNvPr id="75" name="文本框 23"/>
          <p:cNvSpPr txBox="1"/>
          <p:nvPr/>
        </p:nvSpPr>
        <p:spPr>
          <a:xfrm>
            <a:off x="4247515" y="3583940"/>
            <a:ext cx="3573145" cy="2740025"/>
          </a:xfrm>
          <a:prstGeom prst="rect">
            <a:avLst/>
          </a:prstGeom>
          <a:noFill/>
        </p:spPr>
        <p:txBody>
          <a:bodyPr wrap="square" rtlCol="0">
            <a:noAutofit/>
          </a:bodyPr>
          <a:lstStyle/>
          <a:p>
            <a:pPr algn="just">
              <a:lnSpc>
                <a:spcPct val="130000"/>
              </a:lnSpc>
            </a:pPr>
            <a:r>
              <a:rPr lang="zh-CN" altLang="en-US"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将这两个队列组合在一起时，我们并不宜将它们视为一个单一的树状结构，而更适合视为两个独立的线性队列，它们通过服务优先级规则相互关联。系统会根据VIP队列是否为空来决定是从VIP队列还是从普通客户队列中取出客户进行服务。</a:t>
            </a:r>
          </a:p>
        </p:txBody>
      </p:sp>
      <p:sp>
        <p:nvSpPr>
          <p:cNvPr id="76" name="文本框 23"/>
          <p:cNvSpPr txBox="1"/>
          <p:nvPr/>
        </p:nvSpPr>
        <p:spPr>
          <a:xfrm>
            <a:off x="8037830" y="3583305"/>
            <a:ext cx="3397885" cy="3400425"/>
          </a:xfrm>
          <a:prstGeom prst="rect">
            <a:avLst/>
          </a:prstGeom>
          <a:noFill/>
        </p:spPr>
        <p:txBody>
          <a:bodyPr wrap="square" rtlCol="0">
            <a:noAutofit/>
          </a:bodyPr>
          <a:lstStyle/>
          <a:p>
            <a:pPr algn="just">
              <a:lnSpc>
                <a:spcPct val="130000"/>
              </a:lnSpc>
            </a:pPr>
            <a:r>
              <a:rPr lang="zh-CN" altLang="en-US"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同样是一个线性队列，但具有更高的服务优先级。当VIP队列不为空时，系统会优先从VIP队列中取出客户进行服务，而不是从普通客户队列中。因此，虽然它本身也是一个线性队列，但在整体系统中，它相对于普通客户队列具有特殊的地位。</a:t>
            </a:r>
          </a:p>
        </p:txBody>
      </p:sp>
      <p:cxnSp>
        <p:nvCxnSpPr>
          <p:cNvPr id="5" name="直接箭头连接符 4"/>
          <p:cNvCxnSpPr/>
          <p:nvPr/>
        </p:nvCxnSpPr>
        <p:spPr>
          <a:xfrm flipV="1">
            <a:off x="3304540" y="2171700"/>
            <a:ext cx="1883410" cy="19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flipV="1">
            <a:off x="7006590" y="2178685"/>
            <a:ext cx="1696085"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915275" y="3687445"/>
            <a:ext cx="0" cy="2357755"/>
          </a:xfrm>
          <a:prstGeom prst="line">
            <a:avLst/>
          </a:prstGeom>
          <a:ln w="2857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4152900" y="3687445"/>
            <a:ext cx="0" cy="2357755"/>
          </a:xfrm>
          <a:prstGeom prst="line">
            <a:avLst/>
          </a:prstGeom>
          <a:ln w="2857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ipe(up)">
                                      <p:cBhvr>
                                        <p:cTn id="23" dur="500"/>
                                        <p:tgtEl>
                                          <p:spTgt spid="73"/>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up)">
                                      <p:cBhvr>
                                        <p:cTn id="27" dur="500"/>
                                        <p:tgtEl>
                                          <p:spTgt spid="7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up)">
                                      <p:cBhvr>
                                        <p:cTn id="3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8560" b="28560"/>
          <a:stretch>
            <a:fillRect/>
          </a:stretch>
        </p:blipFill>
        <p:spPr>
          <a:xfrm>
            <a:off x="0" y="0"/>
            <a:ext cx="12191999" cy="3911141"/>
          </a:xfrm>
          <a:prstGeom prst="rect">
            <a:avLst/>
          </a:prstGeom>
        </p:spPr>
      </p:pic>
      <p:sp>
        <p:nvSpPr>
          <p:cNvPr id="6" name="文本占位符 12"/>
          <p:cNvSpPr txBox="1"/>
          <p:nvPr/>
        </p:nvSpPr>
        <p:spPr>
          <a:xfrm>
            <a:off x="1365587" y="4211122"/>
            <a:ext cx="2282014" cy="2646878"/>
          </a:xfrm>
          <a:prstGeom prst="rect">
            <a:avLst/>
          </a:prstGeom>
        </p:spPr>
        <p:txBody>
          <a:bodyPr vert="horz" wrap="none"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6600" b="1" kern="1200" spc="0" baseline="0" dirty="0">
                <a:ln w="19050">
                  <a:gradFill>
                    <a:gsLst>
                      <a:gs pos="23000">
                        <a:schemeClr val="bg1"/>
                      </a:gs>
                      <a:gs pos="56000">
                        <a:schemeClr val="bg1">
                          <a:alpha val="0"/>
                        </a:schemeClr>
                      </a:gs>
                      <a:gs pos="100000">
                        <a:schemeClr val="bg1">
                          <a:alpha val="0"/>
                        </a:schemeClr>
                      </a:gs>
                    </a:gsLst>
                    <a:lin ang="5400000" scaled="1"/>
                  </a:gradFill>
                </a:ln>
                <a:gradFill>
                  <a:gsLst>
                    <a:gs pos="0">
                      <a:schemeClr val="accent1"/>
                    </a:gs>
                    <a:gs pos="100000">
                      <a:schemeClr val="accent1">
                        <a:lumMod val="75000"/>
                      </a:schemeClr>
                    </a:gs>
                  </a:gsLst>
                  <a:lin ang="5400000" scaled="1"/>
                </a:gradFill>
                <a:effectLst>
                  <a:outerShdw blurRad="50800" dist="38100" dir="2700000" algn="tl" rotWithShape="0">
                    <a:prstClr val="black">
                      <a:alpha val="40000"/>
                    </a:prst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600" b="1" i="0" u="none" strike="noStrike" kern="1200" cap="none" spc="0" normalizeH="0" baseline="0" noProof="0" dirty="0">
                <a:ln w="19050">
                  <a:gradFill>
                    <a:gsLst>
                      <a:gs pos="23000">
                        <a:prstClr val="white"/>
                      </a:gs>
                      <a:gs pos="56000">
                        <a:prstClr val="white">
                          <a:alpha val="0"/>
                        </a:prstClr>
                      </a:gs>
                      <a:gs pos="100000">
                        <a:prstClr val="white">
                          <a:alpha val="0"/>
                        </a:prstClr>
                      </a:gs>
                    </a:gsLst>
                    <a:lin ang="5400000" scaled="1"/>
                  </a:gradFill>
                </a:ln>
                <a:solidFill>
                  <a:srgbClr val="990100"/>
                </a:solidFill>
                <a:effectLst>
                  <a:outerShdw blurRad="50800" dist="38100" dir="2700000" algn="tl" rotWithShape="0">
                    <a:prstClr val="black">
                      <a:alpha val="40000"/>
                    </a:prstClr>
                  </a:outerShdw>
                </a:effectLst>
                <a:uLnTx/>
                <a:uFillTx/>
                <a:latin typeface="Arial Black" panose="020B0A04020102020204" pitchFamily="34" charset="0"/>
                <a:ea typeface="微软雅黑" panose="020B0503020204020204" pitchFamily="34" charset="-122"/>
                <a:cs typeface="+mn-ea"/>
                <a:sym typeface="+mn-lt"/>
              </a:rPr>
              <a:t>03</a:t>
            </a:r>
          </a:p>
        </p:txBody>
      </p:sp>
      <p:sp>
        <p:nvSpPr>
          <p:cNvPr id="8" name="矩形 7"/>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4293852" y="4746170"/>
            <a:ext cx="6424116"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逻辑结构</a:t>
            </a:r>
          </a:p>
        </p:txBody>
      </p:sp>
      <p:cxnSp>
        <p:nvCxnSpPr>
          <p:cNvPr id="14" name="直接连接符 13"/>
          <p:cNvCxnSpPr/>
          <p:nvPr/>
        </p:nvCxnSpPr>
        <p:spPr>
          <a:xfrm>
            <a:off x="4467069" y="5722160"/>
            <a:ext cx="6086006" cy="0"/>
          </a:xfrm>
          <a:prstGeom prst="line">
            <a:avLst/>
          </a:prstGeom>
          <a:ln>
            <a:solidFill>
              <a:srgbClr val="9901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逻辑结构</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custDataLst>
              <p:tags r:id="rId1"/>
            </p:custDataLst>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41" name="文本框 13"/>
          <p:cNvSpPr txBox="1"/>
          <p:nvPr>
            <p:custDataLst>
              <p:tags r:id="rId2"/>
            </p:custDataLst>
          </p:nvPr>
        </p:nvSpPr>
        <p:spPr>
          <a:xfrm>
            <a:off x="7602855" y="2218055"/>
            <a:ext cx="4589145" cy="529590"/>
          </a:xfrm>
          <a:prstGeom prst="rect">
            <a:avLst/>
          </a:prstGeom>
          <a:noFill/>
        </p:spPr>
        <p:txBody>
          <a:bodyPr wrap="square" lIns="115205" tIns="57603" rIns="115205" bIns="57603" rtlCol="0">
            <a:spAutoFit/>
          </a:bodyPr>
          <a:lstStyle/>
          <a:p>
            <a:pPr marL="0" marR="0" lvl="0" indent="0" algn="r" defTabSz="914400" rtl="0" eaLnBrk="1" fontAlgn="auto" latinLnBrk="0" hangingPunct="1">
              <a:lnSpc>
                <a:spcPct val="150000"/>
              </a:lnSpc>
              <a:spcBef>
                <a:spcPct val="0"/>
              </a:spcBef>
              <a:spcAft>
                <a:spcPts val="0"/>
              </a:spcAft>
              <a:buClrTx/>
              <a:buSzTx/>
              <a:buFontTx/>
              <a:buNone/>
              <a:defRPr/>
            </a:pPr>
            <a:endParaRPr kumimoji="0" lang="en-GB" altLang="zh-CN" b="0"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Arial" panose="020B0604020202020204" pitchFamily="34" charset="0"/>
            </a:endParaRPr>
          </a:p>
        </p:txBody>
      </p:sp>
      <p:graphicFrame>
        <p:nvGraphicFramePr>
          <p:cNvPr id="48" name="表格 47"/>
          <p:cNvGraphicFramePr/>
          <p:nvPr>
            <p:custDataLst>
              <p:tags r:id="rId3"/>
            </p:custDataLst>
          </p:nvPr>
        </p:nvGraphicFramePr>
        <p:xfrm>
          <a:off x="541655" y="1120133"/>
          <a:ext cx="11277600" cy="2647950"/>
        </p:xfrm>
        <a:graphic>
          <a:graphicData uri="http://schemas.openxmlformats.org/drawingml/2006/table">
            <a:tbl>
              <a:tblPr firstRow="1" bandRow="1">
                <a:tableStyleId>{5C22544A-7EE6-4342-B048-85BDC9FD1C3A}</a:tableStyleId>
              </a:tblPr>
              <a:tblGrid>
                <a:gridCol w="4566920">
                  <a:extLst>
                    <a:ext uri="{9D8B030D-6E8A-4147-A177-3AD203B41FA5}">
                      <a16:colId xmlns:a16="http://schemas.microsoft.com/office/drawing/2014/main" val="20000"/>
                    </a:ext>
                  </a:extLst>
                </a:gridCol>
                <a:gridCol w="6710680">
                  <a:extLst>
                    <a:ext uri="{9D8B030D-6E8A-4147-A177-3AD203B41FA5}">
                      <a16:colId xmlns:a16="http://schemas.microsoft.com/office/drawing/2014/main" val="20001"/>
                    </a:ext>
                  </a:extLst>
                </a:gridCol>
              </a:tblGrid>
              <a:tr h="797560">
                <a:tc>
                  <a:txBody>
                    <a:bodyPr/>
                    <a:lstStyle/>
                    <a:p>
                      <a:pPr indent="0" algn="ctr">
                        <a:lnSpc>
                          <a:spcPct val="120000"/>
                        </a:lnSpc>
                        <a:spcBef>
                          <a:spcPts val="0"/>
                        </a:spcBef>
                        <a:spcAft>
                          <a:spcPts val="0"/>
                        </a:spcAft>
                        <a:buNone/>
                      </a:pPr>
                      <a:r>
                        <a:rPr lang="zh-CN" altLang="en-US" sz="2000" b="1" spc="130" dirty="0">
                          <a:solidFill>
                            <a:schemeClr val="bg1"/>
                          </a:solidFill>
                          <a:latin typeface="华文楷体" panose="02010600040101010101" charset="-122"/>
                          <a:ea typeface="华文楷体" panose="02010600040101010101" charset="-122"/>
                          <a:sym typeface="Source Han Serif SC" panose="02020400000000000000" pitchFamily="18" charset="-122"/>
                        </a:rPr>
                        <a:t>树状结构变体</a:t>
                      </a:r>
                    </a:p>
                  </a:txBody>
                  <a:tcPr marL="317500" marR="317500" marT="215900" marB="215900" anchor="ctr"/>
                </a:tc>
                <a:tc>
                  <a:txBody>
                    <a:bodyPr/>
                    <a:lstStyle/>
                    <a:p>
                      <a:pPr indent="0" algn="ctr">
                        <a:lnSpc>
                          <a:spcPct val="120000"/>
                        </a:lnSpc>
                        <a:spcBef>
                          <a:spcPts val="0"/>
                        </a:spcBef>
                        <a:spcAft>
                          <a:spcPts val="0"/>
                        </a:spcAft>
                        <a:buNone/>
                      </a:pPr>
                      <a:r>
                        <a:rPr lang="zh-CN" altLang="en-US" sz="2000" b="1" spc="130" dirty="0">
                          <a:solidFill>
                            <a:schemeClr val="bg1"/>
                          </a:solidFill>
                          <a:latin typeface="华文楷体" panose="02010600040101010101" charset="-122"/>
                          <a:ea typeface="华文楷体" panose="02010600040101010101" charset="-122"/>
                          <a:sym typeface="Source Han Serif SC" panose="02020400000000000000" pitchFamily="18" charset="-122"/>
                        </a:rPr>
                        <a:t>两个线性结构的组合</a:t>
                      </a:r>
                    </a:p>
                  </a:txBody>
                  <a:tcPr marL="317500" marR="317500" marT="215900" marB="215900" anchor="ctr"/>
                </a:tc>
                <a:extLst>
                  <a:ext uri="{0D108BD9-81ED-4DB2-BD59-A6C34878D82A}">
                    <a16:rowId xmlns:a16="http://schemas.microsoft.com/office/drawing/2014/main" val="10000"/>
                  </a:ext>
                </a:extLst>
              </a:tr>
              <a:tr h="1089660">
                <a:tc>
                  <a:txBody>
                    <a:bodyPr/>
                    <a:lstStyle/>
                    <a:p>
                      <a:pPr indent="0" algn="l">
                        <a:lnSpc>
                          <a:spcPct val="120000"/>
                        </a:lnSpc>
                        <a:spcBef>
                          <a:spcPts val="0"/>
                        </a:spcBef>
                        <a:spcAft>
                          <a:spcPts val="0"/>
                        </a:spcAft>
                        <a:buNone/>
                      </a:pPr>
                      <a:r>
                        <a:rPr lang="zh-CN" altLang="en-US" sz="1800" b="0" spc="130" dirty="0">
                          <a:solidFill>
                            <a:schemeClr val="tx1">
                              <a:lumMod val="65000"/>
                              <a:lumOff val="35000"/>
                            </a:schemeClr>
                          </a:solidFill>
                          <a:latin typeface="华文楷体" panose="02010600040101010101" charset="-122"/>
                          <a:ea typeface="华文楷体" panose="02010600040101010101" charset="-122"/>
                          <a:cs typeface="Open Sans" pitchFamily="34" charset="0"/>
                          <a:sym typeface="Source Han Serif SC" panose="02020400000000000000" pitchFamily="18" charset="-122"/>
                        </a:rPr>
                        <a:t>带有优先级的树状结构或特殊形式的队列。</a:t>
                      </a:r>
                    </a:p>
                  </a:txBody>
                  <a:tcPr marL="317500" marR="317500" marT="215900" marB="215900" anchor="ctr"/>
                </a:tc>
                <a:tc>
                  <a:txBody>
                    <a:bodyPr/>
                    <a:lstStyle/>
                    <a:p>
                      <a:pPr indent="0" algn="l">
                        <a:lnSpc>
                          <a:spcPct val="120000"/>
                        </a:lnSpc>
                        <a:spcBef>
                          <a:spcPts val="0"/>
                        </a:spcBef>
                        <a:spcAft>
                          <a:spcPts val="0"/>
                        </a:spcAft>
                        <a:buNone/>
                      </a:pPr>
                      <a:r>
                        <a:rPr lang="zh-CN" altLang="en-US" sz="1800" b="0" spc="130" dirty="0">
                          <a:solidFill>
                            <a:schemeClr val="tx1">
                              <a:lumMod val="65000"/>
                              <a:lumOff val="35000"/>
                            </a:schemeClr>
                          </a:solidFill>
                          <a:latin typeface="华文楷体" panose="02010600040101010101" charset="-122"/>
                          <a:ea typeface="华文楷体" panose="02010600040101010101" charset="-122"/>
                          <a:cs typeface="Open Sans" pitchFamily="34" charset="0"/>
                          <a:sym typeface="Source Han Serif SC" panose="02020400000000000000" pitchFamily="18" charset="-122"/>
                        </a:rPr>
                        <a:t>由两个独立的线性队列通过优先级规则相互关联而成的复合结构。</a:t>
                      </a:r>
                    </a:p>
                  </a:txBody>
                  <a:tcPr marL="317500" marR="317500" marT="215900" marB="215900" anchor="ctr"/>
                </a:tc>
                <a:extLst>
                  <a:ext uri="{0D108BD9-81ED-4DB2-BD59-A6C34878D82A}">
                    <a16:rowId xmlns:a16="http://schemas.microsoft.com/office/drawing/2014/main" val="10001"/>
                  </a:ext>
                </a:extLst>
              </a:tr>
              <a:tr h="760730">
                <a:tc>
                  <a:txBody>
                    <a:bodyPr/>
                    <a:lstStyle/>
                    <a:p>
                      <a:pPr indent="0" algn="l">
                        <a:lnSpc>
                          <a:spcPct val="120000"/>
                        </a:lnSpc>
                        <a:spcBef>
                          <a:spcPts val="0"/>
                        </a:spcBef>
                        <a:spcAft>
                          <a:spcPts val="0"/>
                        </a:spcAft>
                        <a:buNone/>
                      </a:pPr>
                      <a:r>
                        <a:rPr lang="zh-CN" altLang="en-US" sz="1800" b="0" spc="130" dirty="0">
                          <a:solidFill>
                            <a:srgbClr val="FF0000"/>
                          </a:solidFill>
                          <a:latin typeface="华文楷体" panose="02010600040101010101" charset="-122"/>
                          <a:ea typeface="华文楷体" panose="02010600040101010101" charset="-122"/>
                          <a:cs typeface="Open Sans" pitchFamily="34" charset="0"/>
                          <a:sym typeface="Source Han Serif SC" panose="02020400000000000000" pitchFamily="18" charset="-122"/>
                        </a:rPr>
                        <a:t>题目的直观解释</a:t>
                      </a:r>
                    </a:p>
                  </a:txBody>
                  <a:tcPr marL="317500" marR="317500" marT="215900" marB="215900" anchor="ctr"/>
                </a:tc>
                <a:tc>
                  <a:txBody>
                    <a:bodyPr/>
                    <a:lstStyle/>
                    <a:p>
                      <a:pPr indent="0" algn="l">
                        <a:lnSpc>
                          <a:spcPct val="120000"/>
                        </a:lnSpc>
                        <a:spcBef>
                          <a:spcPts val="0"/>
                        </a:spcBef>
                        <a:spcAft>
                          <a:spcPts val="0"/>
                        </a:spcAft>
                        <a:buNone/>
                      </a:pPr>
                      <a:r>
                        <a:rPr lang="zh-CN" altLang="en-US" sz="1800" b="0" spc="130" dirty="0">
                          <a:solidFill>
                            <a:srgbClr val="FF0000"/>
                          </a:solidFill>
                          <a:latin typeface="华文楷体" panose="02010600040101010101" charset="-122"/>
                          <a:ea typeface="华文楷体" panose="02010600040101010101" charset="-122"/>
                          <a:cs typeface="Open Sans" pitchFamily="34" charset="0"/>
                          <a:sym typeface="Source Han Serif SC" panose="02020400000000000000" pitchFamily="18" charset="-122"/>
                        </a:rPr>
                        <a:t>真正处理数据时采用的结构</a:t>
                      </a:r>
                    </a:p>
                  </a:txBody>
                  <a:tcPr marL="317500" marR="317500" marT="215900" marB="215900" anchor="ctr"/>
                </a:tc>
                <a:extLst>
                  <a:ext uri="{0D108BD9-81ED-4DB2-BD59-A6C34878D82A}">
                    <a16:rowId xmlns:a16="http://schemas.microsoft.com/office/drawing/2014/main" val="10002"/>
                  </a:ext>
                </a:extLst>
              </a:tr>
            </a:tbl>
          </a:graphicData>
        </a:graphic>
      </p:graphicFrame>
      <p:sp>
        <p:nvSpPr>
          <p:cNvPr id="54" name="文本框 53"/>
          <p:cNvSpPr txBox="1"/>
          <p:nvPr/>
        </p:nvSpPr>
        <p:spPr>
          <a:xfrm>
            <a:off x="542925" y="4318635"/>
            <a:ext cx="11276330" cy="1568450"/>
          </a:xfrm>
          <a:prstGeom prst="rect">
            <a:avLst/>
          </a:prstGeom>
          <a:noFill/>
        </p:spPr>
        <p:txBody>
          <a:bodyPr wrap="square" rtlCol="0">
            <a:spAutoFit/>
          </a:bodyPr>
          <a:lstStyle/>
          <a:p>
            <a:r>
              <a:rPr lang="en-US" altLang="zh-CN" sz="2400" dirty="0">
                <a:solidFill>
                  <a:schemeClr val="tx1">
                    <a:lumMod val="65000"/>
                    <a:lumOff val="35000"/>
                  </a:schemeClr>
                </a:solidFill>
                <a:latin typeface="华文楷体" panose="02010600040101010101" charset="-122"/>
                <a:ea typeface="华文楷体" panose="02010600040101010101" charset="-122"/>
                <a:sym typeface="+mn-ea"/>
              </a:rPr>
              <a:t>    </a:t>
            </a:r>
            <a:r>
              <a:rPr lang="zh-CN" altLang="en-US" sz="2400" dirty="0">
                <a:solidFill>
                  <a:schemeClr val="tx1">
                    <a:lumMod val="65000"/>
                    <a:lumOff val="35000"/>
                  </a:schemeClr>
                </a:solidFill>
                <a:latin typeface="华文楷体" panose="02010600040101010101" charset="-122"/>
                <a:ea typeface="华文楷体" panose="02010600040101010101" charset="-122"/>
                <a:sym typeface="+mn-ea"/>
              </a:rPr>
              <a:t>因此，从逻辑结构的角度来看，这个银行排队系统更适合视为由两个具有不同服务优先级的线性队列组成的复合结构。</a:t>
            </a:r>
            <a:endParaRPr lang="zh-CN" altLang="en-US" sz="2400" dirty="0">
              <a:solidFill>
                <a:schemeClr val="tx1">
                  <a:lumMod val="65000"/>
                  <a:lumOff val="35000"/>
                </a:schemeClr>
              </a:solidFill>
              <a:latin typeface="华文楷体" panose="02010600040101010101" charset="-122"/>
              <a:ea typeface="华文楷体" panose="02010600040101010101" charset="-122"/>
            </a:endParaRPr>
          </a:p>
          <a:p>
            <a:r>
              <a:rPr lang="en-US" altLang="zh-CN" sz="2400" dirty="0">
                <a:solidFill>
                  <a:schemeClr val="tx1">
                    <a:lumMod val="65000"/>
                    <a:lumOff val="35000"/>
                  </a:schemeClr>
                </a:solidFill>
                <a:latin typeface="华文楷体" panose="02010600040101010101" charset="-122"/>
                <a:ea typeface="华文楷体" panose="02010600040101010101" charset="-122"/>
                <a:sym typeface="+mn-ea"/>
              </a:rPr>
              <a:t>    </a:t>
            </a:r>
            <a:r>
              <a:rPr lang="zh-CN" altLang="en-US" sz="2400" dirty="0">
                <a:solidFill>
                  <a:schemeClr val="tx1">
                    <a:lumMod val="65000"/>
                    <a:lumOff val="35000"/>
                  </a:schemeClr>
                </a:solidFill>
                <a:latin typeface="华文楷体" panose="02010600040101010101" charset="-122"/>
                <a:ea typeface="华文楷体" panose="02010600040101010101" charset="-122"/>
                <a:sym typeface="+mn-ea"/>
              </a:rPr>
              <a:t>这样，既保留了线性队列的先进先出特性，又通过引入优先级规则来实现对不同类型客户的差异化服务。</a:t>
            </a:r>
            <a:endParaRPr lang="zh-CN" altLang="en-US" sz="2400" dirty="0">
              <a:solidFill>
                <a:schemeClr val="tx1">
                  <a:lumMod val="65000"/>
                  <a:lumOff val="35000"/>
                </a:schemeClr>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ljYzUzMWQ4OWI0YzBkYjYzMDRhZTY5ZjZkYmFmYTgifQ=="/>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15.3783464566929,&quot;left&quot;:130.9896062992126,&quot;top&quot;:84.21425196850393,&quot;width&quot;:698.020787401574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15.3783464566929,&quot;left&quot;:130.9896062992126,&quot;top&quot;:84.21425196850393,&quot;width&quot;:698.0207874015747}"/>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4.13700787401575,&quot;width&quot;:1888.45196850393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66.71220472440945,&quot;left&quot;:17.35,&quot;top&quot;:128.65,&quot;width&quot;:990.2919685039371}"/>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22*248"/>
  <p:tag name="TABLE_ENDDRAG_RECT" val="46*86*822*248"/>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51.2125984251968,&quot;width&quot;:1152.099212598425}"/>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738*395"/>
  <p:tag name="TABLE_ENDDRAG_RECT" val="82*82*738*395"/>
</p:tagLst>
</file>

<file path=ppt/tags/tag9.xml><?xml version="1.0" encoding="utf-8"?>
<p:tagLst xmlns:a="http://schemas.openxmlformats.org/drawingml/2006/main" xmlns:r="http://schemas.openxmlformats.org/officeDocument/2006/relationships" xmlns:p="http://schemas.openxmlformats.org/presentationml/2006/main">
  <p:tag name="TABLE_ENDDRAG_ORIGIN_RECT" val="888*252"/>
  <p:tag name="TABLE_ENDDRAG_RECT" val="36*136*888*253"/>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自定义 2">
      <a:dk1>
        <a:sysClr val="windowText" lastClr="000000"/>
      </a:dk1>
      <a:lt1>
        <a:sysClr val="window" lastClr="FFFFFF"/>
      </a:lt1>
      <a:dk2>
        <a:srgbClr val="3F3F3F"/>
      </a:dk2>
      <a:lt2>
        <a:srgbClr val="E3DED1"/>
      </a:lt2>
      <a:accent1>
        <a:srgbClr val="00582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1004</Words>
  <Application>Microsoft Office PowerPoint</Application>
  <PresentationFormat>宽屏</PresentationFormat>
  <Paragraphs>146</Paragraphs>
  <Slides>16</Slides>
  <Notes>9</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16</vt:i4>
      </vt:variant>
    </vt:vector>
  </HeadingPairs>
  <TitlesOfParts>
    <vt:vector size="31" baseType="lpstr">
      <vt:lpstr>Source Han Serif SC</vt:lpstr>
      <vt:lpstr>等线</vt:lpstr>
      <vt:lpstr>等线 Light</vt:lpstr>
      <vt:lpstr>华文楷体</vt:lpstr>
      <vt:lpstr>微软雅黑</vt:lpstr>
      <vt:lpstr>幼圆</vt:lpstr>
      <vt:lpstr>Arial</vt:lpstr>
      <vt:lpstr>Arial Black</vt:lpstr>
      <vt:lpstr>Calibri</vt:lpstr>
      <vt:lpstr>Calibri Light</vt:lpstr>
      <vt:lpstr>Wingdings</vt:lpstr>
      <vt:lpstr>Wingdings 2</vt:lpstr>
      <vt:lpstr>1_Office 主题​​</vt:lpstr>
      <vt:lpstr>第一PPT，www.1ppt.com</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嘉麟 张</cp:lastModifiedBy>
  <cp:revision>32</cp:revision>
  <dcterms:created xsi:type="dcterms:W3CDTF">2020-12-04T11:45:00Z</dcterms:created>
  <dcterms:modified xsi:type="dcterms:W3CDTF">2024-10-17T12:27:57Z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8E43166635174BB9B1040409DF1A2099_12</vt:lpwstr>
  </property>
  <property fmtid="{D5CDD505-2E9C-101B-9397-08002B2CF9AE}" pid="3" name="KSOProductBuildVer">
    <vt:lpwstr>2052-12.1.0.17140</vt:lpwstr>
  </property>
</Properties>
</file>